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21" r:id="rId3"/>
    <p:sldId id="334" r:id="rId4"/>
    <p:sldId id="335" r:id="rId5"/>
    <p:sldId id="336" r:id="rId6"/>
    <p:sldId id="337" r:id="rId7"/>
    <p:sldId id="338" r:id="rId8"/>
    <p:sldId id="339" r:id="rId9"/>
    <p:sldId id="340" r:id="rId10"/>
    <p:sldId id="341" r:id="rId11"/>
    <p:sldId id="364" r:id="rId12"/>
    <p:sldId id="357" r:id="rId13"/>
    <p:sldId id="358" r:id="rId14"/>
    <p:sldId id="359" r:id="rId15"/>
    <p:sldId id="365" r:id="rId16"/>
    <p:sldId id="360" r:id="rId17"/>
    <p:sldId id="368" r:id="rId18"/>
    <p:sldId id="369" r:id="rId19"/>
    <p:sldId id="370" r:id="rId20"/>
    <p:sldId id="258" r:id="rId21"/>
    <p:sldId id="322" r:id="rId22"/>
    <p:sldId id="323" r:id="rId23"/>
    <p:sldId id="324" r:id="rId24"/>
    <p:sldId id="325" r:id="rId25"/>
    <p:sldId id="363" r:id="rId26"/>
    <p:sldId id="350" r:id="rId27"/>
    <p:sldId id="351" r:id="rId28"/>
    <p:sldId id="352" r:id="rId29"/>
    <p:sldId id="353" r:id="rId30"/>
    <p:sldId id="366" r:id="rId31"/>
    <p:sldId id="367" r:id="rId32"/>
    <p:sldId id="378" r:id="rId33"/>
    <p:sldId id="379" r:id="rId34"/>
    <p:sldId id="371" r:id="rId35"/>
    <p:sldId id="372" r:id="rId36"/>
    <p:sldId id="373" r:id="rId37"/>
    <p:sldId id="374" r:id="rId38"/>
    <p:sldId id="375" r:id="rId39"/>
    <p:sldId id="376" r:id="rId40"/>
    <p:sldId id="377" r:id="rId41"/>
    <p:sldId id="380" r:id="rId42"/>
    <p:sldId id="381" r:id="rId43"/>
    <p:sldId id="387" r:id="rId44"/>
    <p:sldId id="388" r:id="rId45"/>
    <p:sldId id="389" r:id="rId46"/>
    <p:sldId id="382" r:id="rId47"/>
    <p:sldId id="383" r:id="rId48"/>
    <p:sldId id="384" r:id="rId49"/>
    <p:sldId id="385" r:id="rId50"/>
    <p:sldId id="326" r:id="rId51"/>
    <p:sldId id="327" r:id="rId52"/>
    <p:sldId id="362" r:id="rId53"/>
    <p:sldId id="328" r:id="rId54"/>
    <p:sldId id="329" r:id="rId55"/>
    <p:sldId id="330" r:id="rId56"/>
    <p:sldId id="38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DF039A-BCFF-4F44-A67F-FEC6DFB6A631}">
          <p14:sldIdLst>
            <p14:sldId id="256"/>
            <p14:sldId id="321"/>
            <p14:sldId id="334"/>
            <p14:sldId id="335"/>
            <p14:sldId id="336"/>
            <p14:sldId id="337"/>
            <p14:sldId id="338"/>
            <p14:sldId id="339"/>
            <p14:sldId id="340"/>
            <p14:sldId id="341"/>
            <p14:sldId id="364"/>
            <p14:sldId id="357"/>
            <p14:sldId id="358"/>
            <p14:sldId id="359"/>
            <p14:sldId id="365"/>
            <p14:sldId id="360"/>
            <p14:sldId id="368"/>
            <p14:sldId id="369"/>
            <p14:sldId id="370"/>
            <p14:sldId id="258"/>
            <p14:sldId id="322"/>
            <p14:sldId id="323"/>
            <p14:sldId id="324"/>
            <p14:sldId id="325"/>
            <p14:sldId id="363"/>
            <p14:sldId id="350"/>
            <p14:sldId id="351"/>
            <p14:sldId id="352"/>
            <p14:sldId id="353"/>
            <p14:sldId id="366"/>
            <p14:sldId id="367"/>
            <p14:sldId id="378"/>
            <p14:sldId id="379"/>
            <p14:sldId id="371"/>
            <p14:sldId id="372"/>
            <p14:sldId id="373"/>
            <p14:sldId id="374"/>
            <p14:sldId id="375"/>
            <p14:sldId id="376"/>
            <p14:sldId id="377"/>
            <p14:sldId id="380"/>
            <p14:sldId id="381"/>
            <p14:sldId id="387"/>
            <p14:sldId id="388"/>
            <p14:sldId id="389"/>
            <p14:sldId id="382"/>
            <p14:sldId id="383"/>
            <p14:sldId id="384"/>
            <p14:sldId id="385"/>
            <p14:sldId id="326"/>
            <p14:sldId id="327"/>
            <p14:sldId id="362"/>
            <p14:sldId id="328"/>
            <p14:sldId id="329"/>
            <p14:sldId id="330"/>
            <p14:sldId id="3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6C745C-743F-AD26-1859-7C3EAA5EB5E7}" v="553" dt="2022-02-04T08:41:24.348"/>
    <p1510:client id="{C88D0A66-75DC-0311-186B-57FF654C21AC}" v="81" dt="2022-02-04T14:52:36.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5" autoAdjust="0"/>
    <p:restoredTop sz="94660"/>
  </p:normalViewPr>
  <p:slideViewPr>
    <p:cSldViewPr snapToGrid="0">
      <p:cViewPr varScale="1">
        <p:scale>
          <a:sx n="98" d="100"/>
          <a:sy n="98" d="100"/>
        </p:scale>
        <p:origin x="13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7820A-95E1-4B81-90D7-91EB34E0D529}" type="datetimeFigureOut">
              <a:rPr lang="en-IN" smtClean="0"/>
              <a:t>11-02-2022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103DC-9AF2-4CBD-B2DD-6932DDF23A9B}" type="slidenum">
              <a:rPr lang="en-IN" smtClean="0"/>
              <a:t>‹#›</a:t>
            </a:fld>
            <a:endParaRPr lang="en-IN"/>
          </a:p>
        </p:txBody>
      </p:sp>
    </p:spTree>
    <p:extLst>
      <p:ext uri="{BB962C8B-B14F-4D97-AF65-F5344CB8AC3E}">
        <p14:creationId xmlns:p14="http://schemas.microsoft.com/office/powerpoint/2010/main" val="113967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5EFF-121D-42B0-B690-B689B4AAC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E659B1D-A1F1-4080-88CD-7687C5A398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150EC4-9E7E-4CA4-94AD-ED9FD2B28CD1}"/>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5" name="Footer Placeholder 4">
            <a:extLst>
              <a:ext uri="{FF2B5EF4-FFF2-40B4-BE49-F238E27FC236}">
                <a16:creationId xmlns:a16="http://schemas.microsoft.com/office/drawing/2014/main" id="{088E5F2F-4101-4EB6-BEF7-8486EB6198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9EF364-2078-4E53-B985-EF7350B53A58}"/>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1831528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56AA-053B-4985-808C-B214E262D87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9662A2-B451-4C3F-9BDD-AA2D4DF598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054CF4-D602-473D-8CF3-1D9E38972287}"/>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5" name="Footer Placeholder 4">
            <a:extLst>
              <a:ext uri="{FF2B5EF4-FFF2-40B4-BE49-F238E27FC236}">
                <a16:creationId xmlns:a16="http://schemas.microsoft.com/office/drawing/2014/main" id="{C8258C14-1CE6-4C9D-B464-211687EFC7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115124-1F52-42C0-841D-DEA80185B62A}"/>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332653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9122E-B563-4DA8-884D-83F4FF5EF8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2CEE92-C211-480E-88EA-31411C673B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894E17-80C7-48E4-8754-D9D169E6DD95}"/>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5" name="Footer Placeholder 4">
            <a:extLst>
              <a:ext uri="{FF2B5EF4-FFF2-40B4-BE49-F238E27FC236}">
                <a16:creationId xmlns:a16="http://schemas.microsoft.com/office/drawing/2014/main" id="{D753AC10-0E95-4FA1-95CB-A34D6B0E59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C11135-315A-4F95-851C-EE9CE5BB8039}"/>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1179770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1995" cy="6855518"/>
          </a:xfrm>
          <a:prstGeom prst="rect">
            <a:avLst/>
          </a:prstGeom>
        </p:spPr>
      </p:pic>
      <p:sp>
        <p:nvSpPr>
          <p:cNvPr id="15" name="내용 개체 틀 2"/>
          <p:cNvSpPr>
            <a:spLocks noGrp="1"/>
          </p:cNvSpPr>
          <p:nvPr>
            <p:ph idx="1" hasCustomPrompt="1"/>
          </p:nvPr>
        </p:nvSpPr>
        <p:spPr>
          <a:xfrm>
            <a:off x="609601" y="1485236"/>
            <a:ext cx="10972800" cy="4823418"/>
          </a:xfrm>
        </p:spPr>
        <p:txBody>
          <a:bodyPr>
            <a:normAutofit/>
          </a:bodyPr>
          <a:lstStyle>
            <a:lvl1pPr algn="l">
              <a:buNone/>
              <a:defRPr sz="2000" i="1" baseline="0">
                <a:solidFill>
                  <a:srgbClr val="07B8E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601" y="189391"/>
            <a:ext cx="10972801" cy="798568"/>
          </a:xfrm>
        </p:spPr>
        <p:txBody>
          <a:bodyPr vert="horz" lIns="99569" tIns="49785" rIns="99569" bIns="49785" rtlCol="0" anchor="ctr">
            <a:normAutofit/>
          </a:bodyPr>
          <a:lstStyle>
            <a:lvl1pPr algn="ctr" defTabSz="995491" rtl="0" eaLnBrk="1" latinLnBrk="1" hangingPunct="1">
              <a:spcBef>
                <a:spcPct val="0"/>
              </a:spcBef>
              <a:buNone/>
              <a:defRPr lang="ko-KR" altLang="en-US" sz="3999"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2022-02-11</a:t>
            </a:fld>
            <a:endParaRPr lang="ko-KR" altLang="en-US"/>
          </a:p>
        </p:txBody>
      </p:sp>
      <p:sp>
        <p:nvSpPr>
          <p:cNvPr id="13" name="바닥글 개체 틀 4"/>
          <p:cNvSpPr>
            <a:spLocks noGrp="1"/>
          </p:cNvSpPr>
          <p:nvPr>
            <p:ph type="ftr" sz="quarter" idx="11"/>
          </p:nvPr>
        </p:nvSpPr>
        <p:spPr>
          <a:xfrm>
            <a:off x="4165602" y="6500837"/>
            <a:ext cx="3860800" cy="220641"/>
          </a:xfrm>
        </p:spPr>
        <p:txBody>
          <a:bodyPr/>
          <a:lstStyle/>
          <a:p>
            <a:endParaRPr lang="ko-KR" altLang="en-US"/>
          </a:p>
        </p:txBody>
      </p:sp>
      <p:sp>
        <p:nvSpPr>
          <p:cNvPr id="1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163724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0F23-EBC4-4852-8BAA-5D77D1B63A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2FA640-B5CA-4523-9AC3-65680D36E7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5B0792-F671-44FD-B891-49DFFD10D597}"/>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5" name="Footer Placeholder 4">
            <a:extLst>
              <a:ext uri="{FF2B5EF4-FFF2-40B4-BE49-F238E27FC236}">
                <a16:creationId xmlns:a16="http://schemas.microsoft.com/office/drawing/2014/main" id="{5A818E5F-33F0-4A7F-8E1E-D4248E60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31D580-A665-4EC4-B7F2-BF0BD009684A}"/>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382343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CDF0-B825-4661-8E5B-7B26ABE1DE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C00281-0C74-4FA6-A49E-41DC47AE19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D0C1-339A-4686-B603-82D85604136C}"/>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5" name="Footer Placeholder 4">
            <a:extLst>
              <a:ext uri="{FF2B5EF4-FFF2-40B4-BE49-F238E27FC236}">
                <a16:creationId xmlns:a16="http://schemas.microsoft.com/office/drawing/2014/main" id="{DA720A3C-784C-4654-A2C6-5DAD39359C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AFEB53-EA73-4249-A64A-99D7408F8F3D}"/>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3655212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0BD0B-1030-410C-88B6-2005DC6924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A822EA-A630-496E-84ED-5519533E74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268A10-2AFC-46B0-98D1-8406F7643A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A0C392-7E17-4B08-AA8F-3862D19754A3}"/>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6" name="Footer Placeholder 5">
            <a:extLst>
              <a:ext uri="{FF2B5EF4-FFF2-40B4-BE49-F238E27FC236}">
                <a16:creationId xmlns:a16="http://schemas.microsoft.com/office/drawing/2014/main" id="{F76562E7-0180-4185-B0CB-8BED0DF60F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8739FB-D419-44B7-9D29-B34C7D4CAF48}"/>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217411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0F14-9755-49D4-91EE-9F9B2D8862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8EF867-849D-4A70-9D38-9FFCC15918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9E21F4-54D5-4050-89FC-995231B513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3E161A-112A-4628-900A-0AF4BBEB2A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912A6-1EFB-4E67-AE65-98A8E961C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A99D90-438F-4BC0-BBDC-77D147C5B218}"/>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8" name="Footer Placeholder 7">
            <a:extLst>
              <a:ext uri="{FF2B5EF4-FFF2-40B4-BE49-F238E27FC236}">
                <a16:creationId xmlns:a16="http://schemas.microsoft.com/office/drawing/2014/main" id="{DD9AF7BD-0230-4CB8-AB8A-41B6FE4E45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667AFC-D524-4EF7-9721-032170CD4103}"/>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4104360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4CD5-7E93-44AC-91DA-EB7BE4EFD5A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B9DAE8-4C87-4D45-998C-0330A5D21E91}"/>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4" name="Footer Placeholder 3">
            <a:extLst>
              <a:ext uri="{FF2B5EF4-FFF2-40B4-BE49-F238E27FC236}">
                <a16:creationId xmlns:a16="http://schemas.microsoft.com/office/drawing/2014/main" id="{CD929050-3981-4421-80BA-13CD0E134F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5297CE-B217-4529-865A-BD2EC3C13D43}"/>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778913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0D8F9-E6AB-42D3-A12C-498AC3CF1257}"/>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3" name="Footer Placeholder 2">
            <a:extLst>
              <a:ext uri="{FF2B5EF4-FFF2-40B4-BE49-F238E27FC236}">
                <a16:creationId xmlns:a16="http://schemas.microsoft.com/office/drawing/2014/main" id="{A161F888-7CAB-4D93-9D6E-69760D4B9D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3111D2-AC1D-4DCA-93BC-B8D76F716EC2}"/>
              </a:ext>
            </a:extLst>
          </p:cNvPr>
          <p:cNvSpPr>
            <a:spLocks noGrp="1"/>
          </p:cNvSpPr>
          <p:nvPr>
            <p:ph type="sldNum" sz="quarter" idx="12"/>
          </p:nvPr>
        </p:nvSpPr>
        <p:spPr/>
        <p:txBody>
          <a:bodyPr/>
          <a:lstStyle/>
          <a:p>
            <a:fld id="{C7E7971D-CEBB-4510-BD7B-800B3D9A7437}" type="slidenum">
              <a:rPr lang="en-IN" smtClean="0"/>
              <a:t>‹#›</a:t>
            </a:fld>
            <a:endParaRPr lang="en-IN"/>
          </a:p>
        </p:txBody>
      </p:sp>
      <p:sp>
        <p:nvSpPr>
          <p:cNvPr id="5" name="Picture Placeholder 4">
            <a:extLst>
              <a:ext uri="{FF2B5EF4-FFF2-40B4-BE49-F238E27FC236}">
                <a16:creationId xmlns:a16="http://schemas.microsoft.com/office/drawing/2014/main" id="{20997C30-FF09-4D90-BDD8-875A1FE4CD98}"/>
              </a:ext>
            </a:extLst>
          </p:cNvPr>
          <p:cNvSpPr>
            <a:spLocks noGrp="1"/>
          </p:cNvSpPr>
          <p:nvPr>
            <p:ph type="pic"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wrap="square" lIns="1737360" tIns="2194560" anchor="t">
            <a:noAutofit/>
          </a:bodyPr>
          <a:lstStyle>
            <a:lvl1pPr marL="0" indent="0" algn="l">
              <a:buNone/>
              <a:defRPr sz="20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783354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8483-76A1-4D8A-8824-406E70C0C8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F83254-6A94-4811-89E9-D9EC434CAC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8FEA5C-4B6A-4E1D-96AE-FC0531EE95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DC5BC7-C132-4CAA-9937-D631D202BD14}"/>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6" name="Footer Placeholder 5">
            <a:extLst>
              <a:ext uri="{FF2B5EF4-FFF2-40B4-BE49-F238E27FC236}">
                <a16:creationId xmlns:a16="http://schemas.microsoft.com/office/drawing/2014/main" id="{07A39319-EE7F-42AC-A1F7-78232341FE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FC2BCA-5F52-4BCC-B2CA-74842BB1FF56}"/>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1429283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096C-4F17-43ED-A7CE-21B42DC9DF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56E9C0-BA4C-40E7-844C-4BE98B06A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65AB7B-A9D3-4C8D-906F-82189645F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3A6DB0-F60D-4A02-BD5D-EE89106140BF}"/>
              </a:ext>
            </a:extLst>
          </p:cNvPr>
          <p:cNvSpPr>
            <a:spLocks noGrp="1"/>
          </p:cNvSpPr>
          <p:nvPr>
            <p:ph type="dt" sz="half" idx="10"/>
          </p:nvPr>
        </p:nvSpPr>
        <p:spPr/>
        <p:txBody>
          <a:bodyPr/>
          <a:lstStyle/>
          <a:p>
            <a:fld id="{A05957AC-F76F-4657-A1B2-ED342A5C9A3D}" type="datetimeFigureOut">
              <a:rPr lang="en-IN" smtClean="0"/>
              <a:t>11-02-2022</a:t>
            </a:fld>
            <a:endParaRPr lang="en-IN"/>
          </a:p>
        </p:txBody>
      </p:sp>
      <p:sp>
        <p:nvSpPr>
          <p:cNvPr id="6" name="Footer Placeholder 5">
            <a:extLst>
              <a:ext uri="{FF2B5EF4-FFF2-40B4-BE49-F238E27FC236}">
                <a16:creationId xmlns:a16="http://schemas.microsoft.com/office/drawing/2014/main" id="{C95BFA53-CED4-4986-9C21-41D2D7F814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A26306-0FB2-4D57-8C39-18108D1FE652}"/>
              </a:ext>
            </a:extLst>
          </p:cNvPr>
          <p:cNvSpPr>
            <a:spLocks noGrp="1"/>
          </p:cNvSpPr>
          <p:nvPr>
            <p:ph type="sldNum" sz="quarter" idx="12"/>
          </p:nvPr>
        </p:nvSpPr>
        <p:spPr/>
        <p:txBody>
          <a:bodyPr/>
          <a:lstStyle/>
          <a:p>
            <a:fld id="{C7E7971D-CEBB-4510-BD7B-800B3D9A7437}" type="slidenum">
              <a:rPr lang="en-IN" smtClean="0"/>
              <a:t>‹#›</a:t>
            </a:fld>
            <a:endParaRPr lang="en-IN"/>
          </a:p>
        </p:txBody>
      </p:sp>
    </p:spTree>
    <p:extLst>
      <p:ext uri="{BB962C8B-B14F-4D97-AF65-F5344CB8AC3E}">
        <p14:creationId xmlns:p14="http://schemas.microsoft.com/office/powerpoint/2010/main" val="1754071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25BE0-9DC9-49B4-B484-5E24DE755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8AD5B2-50C5-4096-B38B-B4FE984B76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0CA285-04B0-4FEF-BCF5-2716282E82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957AC-F76F-4657-A1B2-ED342A5C9A3D}" type="datetimeFigureOut">
              <a:rPr lang="en-IN" smtClean="0"/>
              <a:t>11-02-2022</a:t>
            </a:fld>
            <a:endParaRPr lang="en-IN"/>
          </a:p>
        </p:txBody>
      </p:sp>
      <p:sp>
        <p:nvSpPr>
          <p:cNvPr id="5" name="Footer Placeholder 4">
            <a:extLst>
              <a:ext uri="{FF2B5EF4-FFF2-40B4-BE49-F238E27FC236}">
                <a16:creationId xmlns:a16="http://schemas.microsoft.com/office/drawing/2014/main" id="{8C6D6649-FEF4-456A-8448-F5CD6E824F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4027F45-8715-4141-BB45-0F16AB9BD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7971D-CEBB-4510-BD7B-800B3D9A7437}" type="slidenum">
              <a:rPr lang="en-IN" smtClean="0"/>
              <a:t>‹#›</a:t>
            </a:fld>
            <a:endParaRPr lang="en-IN"/>
          </a:p>
        </p:txBody>
      </p:sp>
    </p:spTree>
    <p:extLst>
      <p:ext uri="{BB962C8B-B14F-4D97-AF65-F5344CB8AC3E}">
        <p14:creationId xmlns:p14="http://schemas.microsoft.com/office/powerpoint/2010/main" val="3158562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0.jpg"/><Relationship Id="rId7" Type="http://schemas.openxmlformats.org/officeDocument/2006/relationships/image" Target="../media/image24.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25.w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36.wmf"/><Relationship Id="rId3" Type="http://schemas.openxmlformats.org/officeDocument/2006/relationships/image" Target="../media/image10.jpg"/><Relationship Id="rId7" Type="http://schemas.openxmlformats.org/officeDocument/2006/relationships/image" Target="../media/image33.wmf"/><Relationship Id="rId12"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35.wmf"/><Relationship Id="rId5" Type="http://schemas.openxmlformats.org/officeDocument/2006/relationships/image" Target="../media/image4.svg"/><Relationship Id="rId10" Type="http://schemas.openxmlformats.org/officeDocument/2006/relationships/oleObject" Target="../embeddings/oleObject15.bin"/><Relationship Id="rId4" Type="http://schemas.openxmlformats.org/officeDocument/2006/relationships/image" Target="../media/image3.png"/><Relationship Id="rId9" Type="http://schemas.openxmlformats.org/officeDocument/2006/relationships/image" Target="../media/image34.wmf"/></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38.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8.bin"/><Relationship Id="rId5" Type="http://schemas.openxmlformats.org/officeDocument/2006/relationships/image" Target="../media/image37.wmf"/><Relationship Id="rId4" Type="http://schemas.openxmlformats.org/officeDocument/2006/relationships/oleObject" Target="../embeddings/oleObject1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46.png"/><Relationship Id="rId3" Type="http://schemas.openxmlformats.org/officeDocument/2006/relationships/image" Target="../media/image10.jpg"/><Relationship Id="rId7" Type="http://schemas.openxmlformats.org/officeDocument/2006/relationships/image" Target="../media/image43.png"/><Relationship Id="rId12"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19.bin"/><Relationship Id="rId11" Type="http://schemas.openxmlformats.org/officeDocument/2006/relationships/image" Target="../media/image45.png"/><Relationship Id="rId5" Type="http://schemas.openxmlformats.org/officeDocument/2006/relationships/image" Target="../media/image4.svg"/><Relationship Id="rId15" Type="http://schemas.openxmlformats.org/officeDocument/2006/relationships/image" Target="../media/image47.png"/><Relationship Id="rId10" Type="http://schemas.openxmlformats.org/officeDocument/2006/relationships/oleObject" Target="../embeddings/oleObject21.bin"/><Relationship Id="rId4" Type="http://schemas.openxmlformats.org/officeDocument/2006/relationships/image" Target="../media/image3.png"/><Relationship Id="rId9" Type="http://schemas.openxmlformats.org/officeDocument/2006/relationships/image" Target="../media/image44.png"/><Relationship Id="rId14" Type="http://schemas.openxmlformats.org/officeDocument/2006/relationships/oleObject" Target="../embeddings/oleObject23.bin"/></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8.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10.jpg"/><Relationship Id="rId7" Type="http://schemas.openxmlformats.org/officeDocument/2006/relationships/image" Target="../media/image56.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24.bin"/><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57.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10.jpg"/><Relationship Id="rId7" Type="http://schemas.openxmlformats.org/officeDocument/2006/relationships/image" Target="../media/image59.w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27.bin"/><Relationship Id="rId5" Type="http://schemas.openxmlformats.org/officeDocument/2006/relationships/image" Target="../media/image58.wmf"/><Relationship Id="rId4" Type="http://schemas.openxmlformats.org/officeDocument/2006/relationships/oleObject" Target="../embeddings/oleObject26.bin"/><Relationship Id="rId9" Type="http://schemas.openxmlformats.org/officeDocument/2006/relationships/image" Target="../media/image60.wmf"/></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61.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9.bin"/><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10.jpg"/><Relationship Id="rId7" Type="http://schemas.openxmlformats.org/officeDocument/2006/relationships/image" Target="../media/image65.w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oleObject30.bin"/><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6.wmf"/></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68.wmf"/><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33.bin"/><Relationship Id="rId5" Type="http://schemas.openxmlformats.org/officeDocument/2006/relationships/image" Target="../media/image67.wmf"/><Relationship Id="rId4" Type="http://schemas.openxmlformats.org/officeDocument/2006/relationships/oleObject" Target="../embeddings/oleObject32.bin"/></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8.sv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8.sv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8.sv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8.svg"/></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image" Target="../media/image10.jpg"/><Relationship Id="rId7" Type="http://schemas.openxmlformats.org/officeDocument/2006/relationships/image" Target="../media/image77.wmf"/><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oleObject" Target="../embeddings/oleObject34.bin"/><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8.w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8.sv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8.svg"/></Relationships>
</file>

<file path=ppt/slides/_rels/slide5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10.jpg"/><Relationship Id="rId7" Type="http://schemas.openxmlformats.org/officeDocument/2006/relationships/image" Target="../media/image83.wmf"/><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36.bin"/><Relationship Id="rId11" Type="http://schemas.openxmlformats.org/officeDocument/2006/relationships/image" Target="../media/image85.wmf"/><Relationship Id="rId5" Type="http://schemas.openxmlformats.org/officeDocument/2006/relationships/image" Target="../media/image4.svg"/><Relationship Id="rId10" Type="http://schemas.openxmlformats.org/officeDocument/2006/relationships/oleObject" Target="../embeddings/oleObject38.bin"/><Relationship Id="rId4" Type="http://schemas.openxmlformats.org/officeDocument/2006/relationships/image" Target="../media/image3.png"/><Relationship Id="rId9" Type="http://schemas.openxmlformats.org/officeDocument/2006/relationships/image" Target="../media/image84.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10.jpg"/><Relationship Id="rId7" Type="http://schemas.openxmlformats.org/officeDocument/2006/relationships/image" Target="../media/image87.wmf"/><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oleObject" Target="../embeddings/oleObject40.bin"/><Relationship Id="rId5" Type="http://schemas.openxmlformats.org/officeDocument/2006/relationships/image" Target="../media/image86.wmf"/><Relationship Id="rId4" Type="http://schemas.openxmlformats.org/officeDocument/2006/relationships/oleObject" Target="../embeddings/oleObject39.bin"/><Relationship Id="rId9" Type="http://schemas.openxmlformats.org/officeDocument/2006/relationships/image" Target="../media/image88.wmf"/></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8.wmf"/><Relationship Id="rId3" Type="http://schemas.openxmlformats.org/officeDocument/2006/relationships/image" Target="../media/image10.jpg"/><Relationship Id="rId7" Type="http://schemas.openxmlformats.org/officeDocument/2006/relationships/image" Target="../media/image15.wmf"/><Relationship Id="rId12"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7.wmf"/><Relationship Id="rId5" Type="http://schemas.openxmlformats.org/officeDocument/2006/relationships/image" Target="../media/image4.svg"/><Relationship Id="rId10" Type="http://schemas.openxmlformats.org/officeDocument/2006/relationships/oleObject" Target="../embeddings/oleObject3.bin"/><Relationship Id="rId4" Type="http://schemas.openxmlformats.org/officeDocument/2006/relationships/image" Target="../media/image3.png"/><Relationship Id="rId9" Type="http://schemas.openxmlformats.org/officeDocument/2006/relationships/image" Target="../media/image16.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0.jpg"/><Relationship Id="rId7"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22.wmf"/><Relationship Id="rId5" Type="http://schemas.openxmlformats.org/officeDocument/2006/relationships/image" Target="../media/image19.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ackground pattern&#10;&#10;Description automatically generated">
            <a:extLst>
              <a:ext uri="{FF2B5EF4-FFF2-40B4-BE49-F238E27FC236}">
                <a16:creationId xmlns:a16="http://schemas.microsoft.com/office/drawing/2014/main" id="{3AB1D852-7E2C-49E5-97DD-F0CCC1072059}"/>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19349" r="19349"/>
          <a:stretch>
            <a:fillRect/>
          </a:stretch>
        </p:blipFill>
        <p:spPr/>
      </p:pic>
      <p:grpSp>
        <p:nvGrpSpPr>
          <p:cNvPr id="23" name="Group 22">
            <a:extLst>
              <a:ext uri="{FF2B5EF4-FFF2-40B4-BE49-F238E27FC236}">
                <a16:creationId xmlns:a16="http://schemas.microsoft.com/office/drawing/2014/main" id="{17E18E55-F06B-4175-B3F2-ECB0FF16EB0E}"/>
              </a:ext>
            </a:extLst>
          </p:cNvPr>
          <p:cNvGrpSpPr/>
          <p:nvPr/>
        </p:nvGrpSpPr>
        <p:grpSpPr>
          <a:xfrm>
            <a:off x="5329832" y="5658941"/>
            <a:ext cx="5716407" cy="703972"/>
            <a:chOff x="5011388" y="4536374"/>
            <a:chExt cx="5716407" cy="703972"/>
          </a:xfrm>
        </p:grpSpPr>
        <p:sp>
          <p:nvSpPr>
            <p:cNvPr id="8" name="Rectangle: Rounded Corners 7">
              <a:extLst>
                <a:ext uri="{FF2B5EF4-FFF2-40B4-BE49-F238E27FC236}">
                  <a16:creationId xmlns:a16="http://schemas.microsoft.com/office/drawing/2014/main" id="{C854F350-79FF-4F56-BE95-BCF6C11C19BB}"/>
                </a:ext>
              </a:extLst>
            </p:cNvPr>
            <p:cNvSpPr/>
            <p:nvPr/>
          </p:nvSpPr>
          <p:spPr>
            <a:xfrm>
              <a:off x="5011388" y="4536374"/>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5" name="Rectangle: Rounded Corners 14">
              <a:extLst>
                <a:ext uri="{FF2B5EF4-FFF2-40B4-BE49-F238E27FC236}">
                  <a16:creationId xmlns:a16="http://schemas.microsoft.com/office/drawing/2014/main" id="{574A630B-A1B2-4A58-B1D2-C9C0EF7E646C}"/>
                </a:ext>
              </a:extLst>
            </p:cNvPr>
            <p:cNvSpPr/>
            <p:nvPr/>
          </p:nvSpPr>
          <p:spPr>
            <a:xfrm>
              <a:off x="7493331" y="4536374"/>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8" name="Rectangle: Rounded Corners 17">
              <a:extLst>
                <a:ext uri="{FF2B5EF4-FFF2-40B4-BE49-F238E27FC236}">
                  <a16:creationId xmlns:a16="http://schemas.microsoft.com/office/drawing/2014/main" id="{440FA0AF-E978-4BF8-9EF5-EC138EDDE1F7}"/>
                </a:ext>
              </a:extLst>
            </p:cNvPr>
            <p:cNvSpPr/>
            <p:nvPr/>
          </p:nvSpPr>
          <p:spPr>
            <a:xfrm>
              <a:off x="9975273" y="4536374"/>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grpSp>
      <p:sp>
        <p:nvSpPr>
          <p:cNvPr id="20" name="TextBox 19">
            <a:extLst>
              <a:ext uri="{FF2B5EF4-FFF2-40B4-BE49-F238E27FC236}">
                <a16:creationId xmlns:a16="http://schemas.microsoft.com/office/drawing/2014/main" id="{5E24E16F-732E-4973-B68E-ECA06080CE9E}"/>
              </a:ext>
            </a:extLst>
          </p:cNvPr>
          <p:cNvSpPr txBox="1"/>
          <p:nvPr/>
        </p:nvSpPr>
        <p:spPr>
          <a:xfrm>
            <a:off x="5920555" y="3149935"/>
            <a:ext cx="5004738" cy="1925705"/>
          </a:xfrm>
          <a:prstGeom prst="rect">
            <a:avLst/>
          </a:prstGeom>
          <a:noFill/>
        </p:spPr>
        <p:txBody>
          <a:bodyPr wrap="square" rtlCol="0">
            <a:spAutoFit/>
          </a:bodyPr>
          <a:lstStyle/>
          <a:p>
            <a:pPr algn="ctr"/>
            <a:r>
              <a:rPr lang="en-IN" sz="4000" dirty="0">
                <a:latin typeface="Georgia" panose="02040502050405020303" pitchFamily="18" charset="0"/>
                <a:ea typeface="Cambria" panose="02040503050406030204" pitchFamily="18" charset="0"/>
                <a:cs typeface="+mj-cs"/>
              </a:rPr>
              <a:t>COMPUTATIONAL ENGINEERING MECHANICS</a:t>
            </a:r>
          </a:p>
        </p:txBody>
      </p:sp>
      <p:pic>
        <p:nvPicPr>
          <p:cNvPr id="29" name="Graphic 28" descr="Blueprint outline">
            <a:extLst>
              <a:ext uri="{FF2B5EF4-FFF2-40B4-BE49-F238E27FC236}">
                <a16:creationId xmlns:a16="http://schemas.microsoft.com/office/drawing/2014/main" id="{DAA4DE4A-3A12-4052-A1B3-583017C722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6965" y="5787914"/>
            <a:ext cx="446026" cy="446026"/>
          </a:xfrm>
          <a:prstGeom prst="rect">
            <a:avLst/>
          </a:prstGeom>
        </p:spPr>
      </p:pic>
      <p:pic>
        <p:nvPicPr>
          <p:cNvPr id="31" name="Graphic 30" descr="Programmer male outline">
            <a:extLst>
              <a:ext uri="{FF2B5EF4-FFF2-40B4-BE49-F238E27FC236}">
                <a16:creationId xmlns:a16="http://schemas.microsoft.com/office/drawing/2014/main" id="{CF4C8D55-4912-4613-8104-9E08A5A63B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6898" y="5772561"/>
            <a:ext cx="446026" cy="446026"/>
          </a:xfrm>
          <a:prstGeom prst="rect">
            <a:avLst/>
          </a:prstGeom>
        </p:spPr>
      </p:pic>
      <p:pic>
        <p:nvPicPr>
          <p:cNvPr id="33" name="Graphic 32" descr="Ruler outline">
            <a:extLst>
              <a:ext uri="{FF2B5EF4-FFF2-40B4-BE49-F238E27FC236}">
                <a16:creationId xmlns:a16="http://schemas.microsoft.com/office/drawing/2014/main" id="{A087C6C9-3814-443D-B819-CAFAE3BACF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4964" y="5787914"/>
            <a:ext cx="446026" cy="446026"/>
          </a:xfrm>
          <a:prstGeom prst="rect">
            <a:avLst/>
          </a:prstGeom>
        </p:spPr>
      </p:pic>
      <p:sp>
        <p:nvSpPr>
          <p:cNvPr id="2" name="TextBox 1">
            <a:extLst>
              <a:ext uri="{FF2B5EF4-FFF2-40B4-BE49-F238E27FC236}">
                <a16:creationId xmlns:a16="http://schemas.microsoft.com/office/drawing/2014/main" id="{6B989999-F1A2-4E67-ABA9-862718A34C87}"/>
              </a:ext>
            </a:extLst>
          </p:cNvPr>
          <p:cNvSpPr txBox="1"/>
          <p:nvPr/>
        </p:nvSpPr>
        <p:spPr>
          <a:xfrm>
            <a:off x="6359236" y="5113468"/>
            <a:ext cx="3657600" cy="461665"/>
          </a:xfrm>
          <a:prstGeom prst="rect">
            <a:avLst/>
          </a:prstGeom>
          <a:noFill/>
        </p:spPr>
        <p:txBody>
          <a:bodyPr wrap="square" rtlCol="0">
            <a:spAutoFit/>
          </a:bodyPr>
          <a:lstStyle/>
          <a:p>
            <a:r>
              <a:rPr lang="en-IN" sz="2400" dirty="0"/>
              <a:t>SUBJECT CODE – 19PHY104</a:t>
            </a:r>
            <a:endParaRPr lang="en-IN" sz="2800" dirty="0"/>
          </a:p>
        </p:txBody>
      </p:sp>
      <p:pic>
        <p:nvPicPr>
          <p:cNvPr id="1026" name="Picture 2" descr="Amrita Vishwa Vidyapeetham - Wikipedia">
            <a:extLst>
              <a:ext uri="{FF2B5EF4-FFF2-40B4-BE49-F238E27FC236}">
                <a16:creationId xmlns:a16="http://schemas.microsoft.com/office/drawing/2014/main" id="{485821C3-B2AD-487D-A665-7968EC39DC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98569" y="1543470"/>
            <a:ext cx="2696791" cy="100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53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4535D6-EF2A-46BB-B5F5-9BADCF8DD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7" name="Object 6">
            <a:extLst>
              <a:ext uri="{FF2B5EF4-FFF2-40B4-BE49-F238E27FC236}">
                <a16:creationId xmlns:a16="http://schemas.microsoft.com/office/drawing/2014/main" id="{E40047E7-CFE3-4DA0-81CD-AFAD74D6DFF5}"/>
              </a:ext>
            </a:extLst>
          </p:cNvPr>
          <p:cNvGraphicFramePr>
            <a:graphicFrameLocks noChangeAspect="1"/>
          </p:cNvGraphicFramePr>
          <p:nvPr>
            <p:extLst>
              <p:ext uri="{D42A27DB-BD31-4B8C-83A1-F6EECF244321}">
                <p14:modId xmlns:p14="http://schemas.microsoft.com/office/powerpoint/2010/main" val="20753320"/>
              </p:ext>
            </p:extLst>
          </p:nvPr>
        </p:nvGraphicFramePr>
        <p:xfrm>
          <a:off x="2084810" y="120697"/>
          <a:ext cx="4665614" cy="3272117"/>
        </p:xfrm>
        <a:graphic>
          <a:graphicData uri="http://schemas.openxmlformats.org/presentationml/2006/ole">
            <mc:AlternateContent xmlns:mc="http://schemas.openxmlformats.org/markup-compatibility/2006">
              <mc:Choice xmlns:v="urn:schemas-microsoft-com:vml" Requires="v">
                <p:oleObj spid="_x0000_s24741" name="Bitmap Image" r:id="rId4" imgW="4876920" imgH="3886200" progId="Paint.Picture">
                  <p:embed/>
                </p:oleObj>
              </mc:Choice>
              <mc:Fallback>
                <p:oleObj name="Bitmap Image" r:id="rId4" imgW="4876920" imgH="3886200" progId="Paint.Picture">
                  <p:embed/>
                  <p:pic>
                    <p:nvPicPr>
                      <p:cNvPr id="7" name="Object 6">
                        <a:extLst>
                          <a:ext uri="{FF2B5EF4-FFF2-40B4-BE49-F238E27FC236}">
                            <a16:creationId xmlns:a16="http://schemas.microsoft.com/office/drawing/2014/main" id="{E40047E7-CFE3-4DA0-81CD-AFAD74D6DFF5}"/>
                          </a:ext>
                        </a:extLst>
                      </p:cNvPr>
                      <p:cNvPicPr/>
                      <p:nvPr/>
                    </p:nvPicPr>
                    <p:blipFill>
                      <a:blip r:embed="rId5"/>
                      <a:stretch>
                        <a:fillRect/>
                      </a:stretch>
                    </p:blipFill>
                    <p:spPr>
                      <a:xfrm>
                        <a:off x="2084810" y="120697"/>
                        <a:ext cx="4665614" cy="327211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1C424064-8EDE-4356-990A-112490F37C5A}"/>
              </a:ext>
            </a:extLst>
          </p:cNvPr>
          <p:cNvGraphicFramePr>
            <a:graphicFrameLocks noChangeAspect="1"/>
          </p:cNvGraphicFramePr>
          <p:nvPr>
            <p:extLst>
              <p:ext uri="{D42A27DB-BD31-4B8C-83A1-F6EECF244321}">
                <p14:modId xmlns:p14="http://schemas.microsoft.com/office/powerpoint/2010/main" val="3148064658"/>
              </p:ext>
            </p:extLst>
          </p:nvPr>
        </p:nvGraphicFramePr>
        <p:xfrm>
          <a:off x="2084810" y="3616931"/>
          <a:ext cx="4665614" cy="3120372"/>
        </p:xfrm>
        <a:graphic>
          <a:graphicData uri="http://schemas.openxmlformats.org/presentationml/2006/ole">
            <mc:AlternateContent xmlns:mc="http://schemas.openxmlformats.org/markup-compatibility/2006">
              <mc:Choice xmlns:v="urn:schemas-microsoft-com:vml" Requires="v">
                <p:oleObj spid="_x0000_s24742" name="Bitmap Image" r:id="rId6" imgW="5052240" imgH="3909240" progId="Paint.Picture">
                  <p:embed/>
                </p:oleObj>
              </mc:Choice>
              <mc:Fallback>
                <p:oleObj name="Bitmap Image" r:id="rId6" imgW="5052240" imgH="3909240" progId="Paint.Picture">
                  <p:embed/>
                  <p:pic>
                    <p:nvPicPr>
                      <p:cNvPr id="8" name="Object 7">
                        <a:extLst>
                          <a:ext uri="{FF2B5EF4-FFF2-40B4-BE49-F238E27FC236}">
                            <a16:creationId xmlns:a16="http://schemas.microsoft.com/office/drawing/2014/main" id="{1C424064-8EDE-4356-990A-112490F37C5A}"/>
                          </a:ext>
                        </a:extLst>
                      </p:cNvPr>
                      <p:cNvPicPr/>
                      <p:nvPr/>
                    </p:nvPicPr>
                    <p:blipFill>
                      <a:blip r:embed="rId7"/>
                      <a:stretch>
                        <a:fillRect/>
                      </a:stretch>
                    </p:blipFill>
                    <p:spPr>
                      <a:xfrm>
                        <a:off x="2084810" y="3616931"/>
                        <a:ext cx="4665614" cy="3120372"/>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E27EBC3-A303-4F33-A90A-F16F92E0AE1C}"/>
              </a:ext>
            </a:extLst>
          </p:cNvPr>
          <p:cNvGraphicFramePr>
            <a:graphicFrameLocks noChangeAspect="1"/>
          </p:cNvGraphicFramePr>
          <p:nvPr>
            <p:extLst>
              <p:ext uri="{D42A27DB-BD31-4B8C-83A1-F6EECF244321}">
                <p14:modId xmlns:p14="http://schemas.microsoft.com/office/powerpoint/2010/main" val="1321331696"/>
              </p:ext>
            </p:extLst>
          </p:nvPr>
        </p:nvGraphicFramePr>
        <p:xfrm>
          <a:off x="7156076" y="120697"/>
          <a:ext cx="4665614" cy="3308303"/>
        </p:xfrm>
        <a:graphic>
          <a:graphicData uri="http://schemas.openxmlformats.org/presentationml/2006/ole">
            <mc:AlternateContent xmlns:mc="http://schemas.openxmlformats.org/markup-compatibility/2006">
              <mc:Choice xmlns:v="urn:schemas-microsoft-com:vml" Requires="v">
                <p:oleObj spid="_x0000_s24743" name="Bitmap Image" r:id="rId8" imgW="5105520" imgH="3855600" progId="Paint.Picture">
                  <p:embed/>
                </p:oleObj>
              </mc:Choice>
              <mc:Fallback>
                <p:oleObj name="Bitmap Image" r:id="rId8" imgW="5105520" imgH="3855600" progId="Paint.Picture">
                  <p:embed/>
                  <p:pic>
                    <p:nvPicPr>
                      <p:cNvPr id="9" name="Object 8">
                        <a:extLst>
                          <a:ext uri="{FF2B5EF4-FFF2-40B4-BE49-F238E27FC236}">
                            <a16:creationId xmlns:a16="http://schemas.microsoft.com/office/drawing/2014/main" id="{EE27EBC3-A303-4F33-A90A-F16F92E0AE1C}"/>
                          </a:ext>
                        </a:extLst>
                      </p:cNvPr>
                      <p:cNvPicPr/>
                      <p:nvPr/>
                    </p:nvPicPr>
                    <p:blipFill>
                      <a:blip r:embed="rId9"/>
                      <a:stretch>
                        <a:fillRect/>
                      </a:stretch>
                    </p:blipFill>
                    <p:spPr>
                      <a:xfrm>
                        <a:off x="7156076" y="120697"/>
                        <a:ext cx="4665614" cy="3308303"/>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9566DF60-CC40-445E-B1AE-8220CA4199F7}"/>
              </a:ext>
            </a:extLst>
          </p:cNvPr>
          <p:cNvGraphicFramePr>
            <a:graphicFrameLocks noChangeAspect="1"/>
          </p:cNvGraphicFramePr>
          <p:nvPr>
            <p:extLst>
              <p:ext uri="{D42A27DB-BD31-4B8C-83A1-F6EECF244321}">
                <p14:modId xmlns:p14="http://schemas.microsoft.com/office/powerpoint/2010/main" val="3074260058"/>
              </p:ext>
            </p:extLst>
          </p:nvPr>
        </p:nvGraphicFramePr>
        <p:xfrm>
          <a:off x="7016351" y="4054288"/>
          <a:ext cx="4945063" cy="2178423"/>
        </p:xfrm>
        <a:graphic>
          <a:graphicData uri="http://schemas.openxmlformats.org/presentationml/2006/ole">
            <mc:AlternateContent xmlns:mc="http://schemas.openxmlformats.org/markup-compatibility/2006">
              <mc:Choice xmlns:v="urn:schemas-microsoft-com:vml" Requires="v">
                <p:oleObj spid="_x0000_s24744" name="Bitmap Image" r:id="rId10" imgW="4945320" imgH="1523880" progId="Paint.Picture">
                  <p:embed/>
                </p:oleObj>
              </mc:Choice>
              <mc:Fallback>
                <p:oleObj name="Bitmap Image" r:id="rId10" imgW="4945320" imgH="1523880" progId="Paint.Picture">
                  <p:embed/>
                  <p:pic>
                    <p:nvPicPr>
                      <p:cNvPr id="10" name="Object 9">
                        <a:extLst>
                          <a:ext uri="{FF2B5EF4-FFF2-40B4-BE49-F238E27FC236}">
                            <a16:creationId xmlns:a16="http://schemas.microsoft.com/office/drawing/2014/main" id="{9566DF60-CC40-445E-B1AE-8220CA4199F7}"/>
                          </a:ext>
                        </a:extLst>
                      </p:cNvPr>
                      <p:cNvPicPr/>
                      <p:nvPr/>
                    </p:nvPicPr>
                    <p:blipFill>
                      <a:blip r:embed="rId11"/>
                      <a:stretch>
                        <a:fillRect/>
                      </a:stretch>
                    </p:blipFill>
                    <p:spPr>
                      <a:xfrm>
                        <a:off x="7016351" y="4054288"/>
                        <a:ext cx="4945063" cy="2178423"/>
                      </a:xfrm>
                      <a:prstGeom prst="rect">
                        <a:avLst/>
                      </a:prstGeom>
                    </p:spPr>
                  </p:pic>
                </p:oleObj>
              </mc:Fallback>
            </mc:AlternateContent>
          </a:graphicData>
        </a:graphic>
      </p:graphicFrame>
    </p:spTree>
    <p:extLst>
      <p:ext uri="{BB962C8B-B14F-4D97-AF65-F5344CB8AC3E}">
        <p14:creationId xmlns:p14="http://schemas.microsoft.com/office/powerpoint/2010/main" val="142505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4CBD98-1B91-4B44-8FC9-4F4FFC4D8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F16CEBC4-8139-4D19-984D-70656A930FDA}"/>
              </a:ext>
            </a:extLst>
          </p:cNvPr>
          <p:cNvSpPr txBox="1"/>
          <p:nvPr/>
        </p:nvSpPr>
        <p:spPr>
          <a:xfrm>
            <a:off x="4769223" y="188259"/>
            <a:ext cx="2653553"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lIns="91440" tIns="45720" rIns="91440" bIns="45720" rtlCol="0" anchor="t">
            <a:spAutoFit/>
          </a:bodyPr>
          <a:lstStyle/>
          <a:p>
            <a:r>
              <a:rPr lang="en-IN" sz="3600" dirty="0"/>
              <a:t>PROBLEM - 2</a:t>
            </a:r>
          </a:p>
        </p:txBody>
      </p:sp>
      <p:sp>
        <p:nvSpPr>
          <p:cNvPr id="12" name="Rectangle: Rounded Corners 11">
            <a:extLst>
              <a:ext uri="{FF2B5EF4-FFF2-40B4-BE49-F238E27FC236}">
                <a16:creationId xmlns:a16="http://schemas.microsoft.com/office/drawing/2014/main" id="{BB1B54E2-CA10-4C3B-B499-DB547B3A2CC8}"/>
              </a:ext>
            </a:extLst>
          </p:cNvPr>
          <p:cNvSpPr/>
          <p:nvPr/>
        </p:nvSpPr>
        <p:spPr>
          <a:xfrm>
            <a:off x="3653432"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3" name="Graphic 12" descr="Ruler outline">
            <a:extLst>
              <a:ext uri="{FF2B5EF4-FFF2-40B4-BE49-F238E27FC236}">
                <a16:creationId xmlns:a16="http://schemas.microsoft.com/office/drawing/2014/main" id="{D0206807-5607-406A-AD23-A0624A19E8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6680" y="317232"/>
            <a:ext cx="446026" cy="446026"/>
          </a:xfrm>
          <a:prstGeom prst="rect">
            <a:avLst/>
          </a:prstGeom>
        </p:spPr>
      </p:pic>
      <p:sp>
        <p:nvSpPr>
          <p:cNvPr id="14" name="Rectangle: Rounded Corners 13">
            <a:extLst>
              <a:ext uri="{FF2B5EF4-FFF2-40B4-BE49-F238E27FC236}">
                <a16:creationId xmlns:a16="http://schemas.microsoft.com/office/drawing/2014/main" id="{4197F362-921E-4380-96A3-6915890A0141}"/>
              </a:ext>
            </a:extLst>
          </p:cNvPr>
          <p:cNvSpPr/>
          <p:nvPr/>
        </p:nvSpPr>
        <p:spPr>
          <a:xfrm>
            <a:off x="7799293"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5" name="Graphic 14" descr="Ruler outline">
            <a:extLst>
              <a:ext uri="{FF2B5EF4-FFF2-40B4-BE49-F238E27FC236}">
                <a16:creationId xmlns:a16="http://schemas.microsoft.com/office/drawing/2014/main" id="{E5D42FD3-66EB-42F1-87D4-FA67C1F59B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541" y="317232"/>
            <a:ext cx="446026" cy="446026"/>
          </a:xfrm>
          <a:prstGeom prst="rect">
            <a:avLst/>
          </a:prstGeom>
        </p:spPr>
      </p:pic>
      <p:sp>
        <p:nvSpPr>
          <p:cNvPr id="16" name="TextBox 15">
            <a:extLst>
              <a:ext uri="{FF2B5EF4-FFF2-40B4-BE49-F238E27FC236}">
                <a16:creationId xmlns:a16="http://schemas.microsoft.com/office/drawing/2014/main" id="{35066418-C887-44E9-B7C5-2CE18DD1ED3C}"/>
              </a:ext>
            </a:extLst>
          </p:cNvPr>
          <p:cNvSpPr txBox="1"/>
          <p:nvPr/>
        </p:nvSpPr>
        <p:spPr>
          <a:xfrm>
            <a:off x="1960928" y="1428522"/>
            <a:ext cx="6232555" cy="5112246"/>
          </a:xfrm>
          <a:prstGeom prst="rect">
            <a:avLst/>
          </a:prstGeom>
        </p:spPr>
        <p:txBody>
          <a:bodyPr vert="horz" lIns="91440" tIns="45720" rIns="91440" bIns="45720" rtlCol="0" anchor="t">
            <a:normAutofit fontScale="92500" lnSpcReduction="20000"/>
          </a:bodyPr>
          <a:lstStyle/>
          <a:p>
            <a:pPr>
              <a:lnSpc>
                <a:spcPct val="110000"/>
              </a:lnSpc>
              <a:spcBef>
                <a:spcPts val="1000"/>
              </a:spcBef>
            </a:pPr>
            <a:r>
              <a:rPr lang="en-US" sz="2000" dirty="0">
                <a:ea typeface="+mn-lt"/>
                <a:cs typeface="+mn-lt"/>
              </a:rPr>
              <a:t>Q. A rod with two supports are given in the question. The rod induces a function of y=x^2 as shown in the figure. The support at A is a roller support whereas at B is a hinge support. Given weight per unit length is 100. Based on the data given in the figure-</a:t>
            </a:r>
          </a:p>
          <a:p>
            <a:pPr>
              <a:lnSpc>
                <a:spcPct val="110000"/>
              </a:lnSpc>
              <a:spcBef>
                <a:spcPts val="1000"/>
              </a:spcBef>
            </a:pPr>
            <a:r>
              <a:rPr lang="en-US" sz="2000" dirty="0">
                <a:ea typeface="+mn-lt"/>
                <a:cs typeface="+mn-lt"/>
              </a:rPr>
              <a:t>A)Determine the vertical reaction at A and B</a:t>
            </a:r>
          </a:p>
          <a:p>
            <a:pPr>
              <a:lnSpc>
                <a:spcPct val="110000"/>
              </a:lnSpc>
              <a:spcBef>
                <a:spcPts val="1000"/>
              </a:spcBef>
            </a:pPr>
            <a:r>
              <a:rPr lang="en-US" sz="2000" dirty="0">
                <a:ea typeface="+mn-lt"/>
                <a:cs typeface="+mn-lt"/>
              </a:rPr>
              <a:t>B)locate the center of gravity</a:t>
            </a:r>
          </a:p>
          <a:p>
            <a:pPr>
              <a:lnSpc>
                <a:spcPct val="110000"/>
              </a:lnSpc>
              <a:spcBef>
                <a:spcPts val="1000"/>
              </a:spcBef>
            </a:pPr>
            <a:r>
              <a:rPr lang="en-US" sz="2000" dirty="0">
                <a:ea typeface="+mn-lt"/>
                <a:cs typeface="+mn-lt"/>
              </a:rPr>
              <a:t>C)Using </a:t>
            </a:r>
            <a:r>
              <a:rPr lang="en-US" sz="2000" dirty="0" err="1">
                <a:ea typeface="+mn-lt"/>
                <a:cs typeface="+mn-lt"/>
              </a:rPr>
              <a:t>matlab</a:t>
            </a:r>
            <a:r>
              <a:rPr lang="en-US" sz="2000" dirty="0">
                <a:ea typeface="+mn-lt"/>
                <a:cs typeface="+mn-lt"/>
              </a:rPr>
              <a:t> make the x coordinate of B point as a user     input find out the location of </a:t>
            </a:r>
            <a:r>
              <a:rPr lang="en-US" sz="2000" dirty="0" err="1">
                <a:ea typeface="+mn-lt"/>
                <a:cs typeface="+mn-lt"/>
              </a:rPr>
              <a:t>centre</a:t>
            </a:r>
            <a:r>
              <a:rPr lang="en-US" sz="2000" dirty="0">
                <a:ea typeface="+mn-lt"/>
                <a:cs typeface="+mn-lt"/>
              </a:rPr>
              <a:t> of gravity </a:t>
            </a:r>
          </a:p>
          <a:p>
            <a:pPr>
              <a:lnSpc>
                <a:spcPct val="110000"/>
              </a:lnSpc>
              <a:spcBef>
                <a:spcPts val="1000"/>
              </a:spcBef>
            </a:pPr>
            <a:r>
              <a:rPr lang="en-US" sz="2000" dirty="0">
                <a:ea typeface="+mn-lt"/>
                <a:cs typeface="+mn-lt"/>
              </a:rPr>
              <a:t>D)Using </a:t>
            </a:r>
            <a:r>
              <a:rPr lang="en-US" sz="2000" dirty="0" err="1">
                <a:ea typeface="+mn-lt"/>
                <a:cs typeface="+mn-lt"/>
              </a:rPr>
              <a:t>matlab</a:t>
            </a:r>
            <a:r>
              <a:rPr lang="en-US" sz="2000" dirty="0">
                <a:ea typeface="+mn-lt"/>
                <a:cs typeface="+mn-lt"/>
              </a:rPr>
              <a:t> plot the graph of variation of location of </a:t>
            </a:r>
            <a:r>
              <a:rPr lang="en-US" sz="2000" dirty="0" err="1">
                <a:ea typeface="+mn-lt"/>
                <a:cs typeface="+mn-lt"/>
              </a:rPr>
              <a:t>centre</a:t>
            </a:r>
            <a:r>
              <a:rPr lang="en-US" sz="2000" dirty="0">
                <a:ea typeface="+mn-lt"/>
                <a:cs typeface="+mn-lt"/>
              </a:rPr>
              <a:t> of gravity with x coordinate of b</a:t>
            </a:r>
          </a:p>
          <a:p>
            <a:pPr>
              <a:lnSpc>
                <a:spcPct val="110000"/>
              </a:lnSpc>
              <a:spcBef>
                <a:spcPts val="1000"/>
              </a:spcBef>
            </a:pPr>
            <a:r>
              <a:rPr lang="en-US" sz="2000" dirty="0">
                <a:ea typeface="+mn-lt"/>
                <a:cs typeface="+mn-lt"/>
              </a:rPr>
              <a:t>E)Using </a:t>
            </a:r>
            <a:r>
              <a:rPr lang="en-US" sz="2000" dirty="0" err="1">
                <a:ea typeface="+mn-lt"/>
                <a:cs typeface="+mn-lt"/>
              </a:rPr>
              <a:t>matlab</a:t>
            </a:r>
            <a:r>
              <a:rPr lang="en-US" sz="2000" dirty="0">
                <a:ea typeface="+mn-lt"/>
                <a:cs typeface="+mn-lt"/>
              </a:rPr>
              <a:t> get the weight per unit length from the user and calculate the support reactions</a:t>
            </a:r>
          </a:p>
          <a:p>
            <a:pPr>
              <a:lnSpc>
                <a:spcPct val="110000"/>
              </a:lnSpc>
              <a:spcBef>
                <a:spcPts val="1000"/>
              </a:spcBef>
            </a:pPr>
            <a:r>
              <a:rPr lang="en-US" sz="2000" dirty="0">
                <a:ea typeface="+mn-lt"/>
                <a:cs typeface="+mn-lt"/>
              </a:rPr>
              <a:t>F)Using </a:t>
            </a:r>
            <a:r>
              <a:rPr lang="en-US" sz="2000" dirty="0" err="1">
                <a:ea typeface="+mn-lt"/>
                <a:cs typeface="+mn-lt"/>
              </a:rPr>
              <a:t>matlab</a:t>
            </a:r>
            <a:r>
              <a:rPr lang="en-US" sz="2000" dirty="0">
                <a:ea typeface="+mn-lt"/>
                <a:cs typeface="+mn-lt"/>
              </a:rPr>
              <a:t> plot the variation of support reactions with weight per unit length</a:t>
            </a:r>
          </a:p>
          <a:p>
            <a:pPr marL="285750" indent="-285750">
              <a:lnSpc>
                <a:spcPct val="90000"/>
              </a:lnSpc>
              <a:spcBef>
                <a:spcPts val="1000"/>
              </a:spcBef>
              <a:buFont typeface="Arial"/>
              <a:buChar char="•"/>
            </a:pPr>
            <a:endParaRPr lang="en-US" sz="2000" dirty="0">
              <a:ea typeface="+mn-lt"/>
              <a:cs typeface="+mn-lt"/>
            </a:endParaRPr>
          </a:p>
          <a:p>
            <a:pPr>
              <a:spcAft>
                <a:spcPts val="800"/>
              </a:spcAft>
              <a:buFont typeface="Arial" panose="020B0604020202020204" pitchFamily="34" charset="0"/>
            </a:pPr>
            <a:endParaRPr lang="en-US" sz="2000" dirty="0">
              <a:cs typeface="Calibri"/>
            </a:endParaRPr>
          </a:p>
        </p:txBody>
      </p:sp>
      <p:pic>
        <p:nvPicPr>
          <p:cNvPr id="3" name="Picture 3" descr="Diagram&#10;&#10;Description automatically generated">
            <a:extLst>
              <a:ext uri="{FF2B5EF4-FFF2-40B4-BE49-F238E27FC236}">
                <a16:creationId xmlns:a16="http://schemas.microsoft.com/office/drawing/2014/main" id="{76FEB93A-67CF-479F-86DE-5072765D73BA}"/>
              </a:ext>
            </a:extLst>
          </p:cNvPr>
          <p:cNvPicPr>
            <a:picLocks noChangeAspect="1"/>
          </p:cNvPicPr>
          <p:nvPr/>
        </p:nvPicPr>
        <p:blipFill>
          <a:blip r:embed="rId5"/>
          <a:stretch>
            <a:fillRect/>
          </a:stretch>
        </p:blipFill>
        <p:spPr>
          <a:xfrm>
            <a:off x="8258837" y="2381418"/>
            <a:ext cx="3518750" cy="2987395"/>
          </a:xfrm>
          <a:prstGeom prst="rect">
            <a:avLst/>
          </a:prstGeom>
        </p:spPr>
      </p:pic>
    </p:spTree>
    <p:extLst>
      <p:ext uri="{BB962C8B-B14F-4D97-AF65-F5344CB8AC3E}">
        <p14:creationId xmlns:p14="http://schemas.microsoft.com/office/powerpoint/2010/main" val="100602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739EA83E-22C1-410D-95DE-31915AC3B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4" descr="Diagram, engineering drawing&#10;&#10;Description automatically generated">
            <a:extLst>
              <a:ext uri="{FF2B5EF4-FFF2-40B4-BE49-F238E27FC236}">
                <a16:creationId xmlns:a16="http://schemas.microsoft.com/office/drawing/2014/main" id="{67BD912A-67AF-4066-8718-708874CB9CEF}"/>
              </a:ext>
            </a:extLst>
          </p:cNvPr>
          <p:cNvPicPr>
            <a:picLocks noChangeAspect="1"/>
          </p:cNvPicPr>
          <p:nvPr/>
        </p:nvPicPr>
        <p:blipFill>
          <a:blip r:embed="rId3"/>
          <a:stretch>
            <a:fillRect/>
          </a:stretch>
        </p:blipFill>
        <p:spPr>
          <a:xfrm>
            <a:off x="1967558" y="941294"/>
            <a:ext cx="4423060" cy="5829024"/>
          </a:xfrm>
          <a:prstGeom prst="rect">
            <a:avLst/>
          </a:prstGeom>
          <a:ln w="19050">
            <a:solidFill>
              <a:schemeClr val="tx1"/>
            </a:solidFill>
          </a:ln>
        </p:spPr>
      </p:pic>
      <p:pic>
        <p:nvPicPr>
          <p:cNvPr id="5" name="Picture 5" descr="Diagram&#10;&#10;Description automatically generated">
            <a:extLst>
              <a:ext uri="{FF2B5EF4-FFF2-40B4-BE49-F238E27FC236}">
                <a16:creationId xmlns:a16="http://schemas.microsoft.com/office/drawing/2014/main" id="{027C790A-9089-4371-8B31-DBDD4E7F6C9E}"/>
              </a:ext>
            </a:extLst>
          </p:cNvPr>
          <p:cNvPicPr>
            <a:picLocks noChangeAspect="1"/>
          </p:cNvPicPr>
          <p:nvPr/>
        </p:nvPicPr>
        <p:blipFill>
          <a:blip r:embed="rId4"/>
          <a:stretch>
            <a:fillRect/>
          </a:stretch>
        </p:blipFill>
        <p:spPr>
          <a:xfrm>
            <a:off x="7399571" y="941291"/>
            <a:ext cx="4111111" cy="5829025"/>
          </a:xfrm>
          <a:prstGeom prst="rect">
            <a:avLst/>
          </a:prstGeom>
          <a:ln w="19050">
            <a:solidFill>
              <a:schemeClr val="tx1"/>
            </a:solidFill>
          </a:ln>
        </p:spPr>
      </p:pic>
      <p:sp>
        <p:nvSpPr>
          <p:cNvPr id="6" name="TextBox 5">
            <a:extLst>
              <a:ext uri="{FF2B5EF4-FFF2-40B4-BE49-F238E27FC236}">
                <a16:creationId xmlns:a16="http://schemas.microsoft.com/office/drawing/2014/main" id="{898B9760-2D3A-4087-AF72-455730CB2D0D}"/>
              </a:ext>
            </a:extLst>
          </p:cNvPr>
          <p:cNvSpPr txBox="1"/>
          <p:nvPr/>
        </p:nvSpPr>
        <p:spPr>
          <a:xfrm>
            <a:off x="3576918" y="107160"/>
            <a:ext cx="5889812"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THEORITICAL CALCULATIONS</a:t>
            </a:r>
          </a:p>
        </p:txBody>
      </p:sp>
      <p:sp>
        <p:nvSpPr>
          <p:cNvPr id="7" name="Rectangle: Rounded Corners 6">
            <a:extLst>
              <a:ext uri="{FF2B5EF4-FFF2-40B4-BE49-F238E27FC236}">
                <a16:creationId xmlns:a16="http://schemas.microsoft.com/office/drawing/2014/main" id="{167C30EF-0911-4207-BAD8-86493FB5A36F}"/>
              </a:ext>
            </a:extLst>
          </p:cNvPr>
          <p:cNvSpPr/>
          <p:nvPr/>
        </p:nvSpPr>
        <p:spPr>
          <a:xfrm>
            <a:off x="2532843" y="4951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Ruler outline">
            <a:extLst>
              <a:ext uri="{FF2B5EF4-FFF2-40B4-BE49-F238E27FC236}">
                <a16:creationId xmlns:a16="http://schemas.microsoft.com/office/drawing/2014/main" id="{04E365A7-ABBB-459D-AFB9-8B53B98CA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6091" y="178492"/>
            <a:ext cx="446026" cy="446026"/>
          </a:xfrm>
          <a:prstGeom prst="rect">
            <a:avLst/>
          </a:prstGeom>
        </p:spPr>
      </p:pic>
      <p:sp>
        <p:nvSpPr>
          <p:cNvPr id="9" name="Rectangle: Rounded Corners 8">
            <a:extLst>
              <a:ext uri="{FF2B5EF4-FFF2-40B4-BE49-F238E27FC236}">
                <a16:creationId xmlns:a16="http://schemas.microsoft.com/office/drawing/2014/main" id="{8A8769C8-492D-44CB-B63B-26FD17CAF3D0}"/>
              </a:ext>
            </a:extLst>
          </p:cNvPr>
          <p:cNvSpPr/>
          <p:nvPr/>
        </p:nvSpPr>
        <p:spPr>
          <a:xfrm>
            <a:off x="9758283" y="107160"/>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0" name="Graphic 9" descr="Ruler outline">
            <a:extLst>
              <a:ext uri="{FF2B5EF4-FFF2-40B4-BE49-F238E27FC236}">
                <a16:creationId xmlns:a16="http://schemas.microsoft.com/office/drawing/2014/main" id="{9296A92A-E6F6-4534-B9C7-A7D1B54064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11531" y="236133"/>
            <a:ext cx="446026" cy="446026"/>
          </a:xfrm>
          <a:prstGeom prst="rect">
            <a:avLst/>
          </a:prstGeom>
        </p:spPr>
      </p:pic>
    </p:spTree>
    <p:extLst>
      <p:ext uri="{BB962C8B-B14F-4D97-AF65-F5344CB8AC3E}">
        <p14:creationId xmlns:p14="http://schemas.microsoft.com/office/powerpoint/2010/main" val="3273002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58F15-781A-4B0C-B7E7-0B9361777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4" descr="Diagram&#10;&#10;Description automatically generated">
            <a:extLst>
              <a:ext uri="{FF2B5EF4-FFF2-40B4-BE49-F238E27FC236}">
                <a16:creationId xmlns:a16="http://schemas.microsoft.com/office/drawing/2014/main" id="{F968414C-D4DB-4E0E-86B1-8190C069CB1B}"/>
              </a:ext>
            </a:extLst>
          </p:cNvPr>
          <p:cNvPicPr>
            <a:picLocks noChangeAspect="1"/>
          </p:cNvPicPr>
          <p:nvPr/>
        </p:nvPicPr>
        <p:blipFill>
          <a:blip r:embed="rId3"/>
          <a:stretch>
            <a:fillRect/>
          </a:stretch>
        </p:blipFill>
        <p:spPr>
          <a:xfrm>
            <a:off x="2089949" y="369518"/>
            <a:ext cx="3888951" cy="6359045"/>
          </a:xfrm>
          <a:prstGeom prst="rect">
            <a:avLst/>
          </a:prstGeom>
          <a:ln w="19050">
            <a:solidFill>
              <a:schemeClr val="tx1"/>
            </a:solidFill>
          </a:ln>
        </p:spPr>
      </p:pic>
      <p:pic>
        <p:nvPicPr>
          <p:cNvPr id="5" name="Picture 5" descr="Diagram&#10;&#10;Description automatically generated">
            <a:extLst>
              <a:ext uri="{FF2B5EF4-FFF2-40B4-BE49-F238E27FC236}">
                <a16:creationId xmlns:a16="http://schemas.microsoft.com/office/drawing/2014/main" id="{2644B11D-5E54-4DEB-BC0B-FB50C6F435CD}"/>
              </a:ext>
            </a:extLst>
          </p:cNvPr>
          <p:cNvPicPr>
            <a:picLocks noChangeAspect="1"/>
          </p:cNvPicPr>
          <p:nvPr/>
        </p:nvPicPr>
        <p:blipFill>
          <a:blip r:embed="rId4"/>
          <a:stretch>
            <a:fillRect/>
          </a:stretch>
        </p:blipFill>
        <p:spPr>
          <a:xfrm>
            <a:off x="6970500" y="369519"/>
            <a:ext cx="3939904" cy="6359045"/>
          </a:xfrm>
          <a:prstGeom prst="rect">
            <a:avLst/>
          </a:prstGeom>
          <a:ln w="19050">
            <a:solidFill>
              <a:schemeClr val="tx1"/>
            </a:solidFill>
          </a:ln>
        </p:spPr>
      </p:pic>
    </p:spTree>
    <p:extLst>
      <p:ext uri="{BB962C8B-B14F-4D97-AF65-F5344CB8AC3E}">
        <p14:creationId xmlns:p14="http://schemas.microsoft.com/office/powerpoint/2010/main" val="1084295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395D1CDB-5A86-4660-A066-F3C528676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38"/>
            <a:ext cx="9144000" cy="6858000"/>
          </a:xfrm>
          <a:prstGeom prst="rect">
            <a:avLst/>
          </a:prstGeom>
        </p:spPr>
      </p:pic>
      <p:pic>
        <p:nvPicPr>
          <p:cNvPr id="6" name="Picture 5">
            <a:extLst>
              <a:ext uri="{FF2B5EF4-FFF2-40B4-BE49-F238E27FC236}">
                <a16:creationId xmlns:a16="http://schemas.microsoft.com/office/drawing/2014/main" id="{B7536BDB-BF5D-4093-928F-154AF1C816E5}"/>
              </a:ext>
            </a:extLst>
          </p:cNvPr>
          <p:cNvPicPr>
            <a:picLocks noChangeAspect="1"/>
          </p:cNvPicPr>
          <p:nvPr/>
        </p:nvPicPr>
        <p:blipFill>
          <a:blip r:embed="rId3"/>
          <a:stretch>
            <a:fillRect/>
          </a:stretch>
        </p:blipFill>
        <p:spPr>
          <a:xfrm>
            <a:off x="3322320" y="425823"/>
            <a:ext cx="6727116" cy="6006354"/>
          </a:xfrm>
          <a:prstGeom prst="rect">
            <a:avLst/>
          </a:prstGeom>
          <a:ln w="19050">
            <a:solidFill>
              <a:schemeClr val="tx1"/>
            </a:solidFill>
          </a:ln>
        </p:spPr>
      </p:pic>
    </p:spTree>
    <p:extLst>
      <p:ext uri="{BB962C8B-B14F-4D97-AF65-F5344CB8AC3E}">
        <p14:creationId xmlns:p14="http://schemas.microsoft.com/office/powerpoint/2010/main" val="45029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4CBD98-1B91-4B44-8FC9-4F4FFC4D8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F16CEBC4-8139-4D19-984D-70656A930FDA}"/>
              </a:ext>
            </a:extLst>
          </p:cNvPr>
          <p:cNvSpPr txBox="1"/>
          <p:nvPr/>
        </p:nvSpPr>
        <p:spPr>
          <a:xfrm>
            <a:off x="3272117" y="188259"/>
            <a:ext cx="1793057"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lIns="91440" tIns="45720" rIns="91440" bIns="45720" rtlCol="0" anchor="t">
            <a:spAutoFit/>
          </a:bodyPr>
          <a:lstStyle/>
          <a:p>
            <a:r>
              <a:rPr lang="en-IN" sz="3600" dirty="0">
                <a:cs typeface="Calibri"/>
              </a:rPr>
              <a:t>MATLAB</a:t>
            </a:r>
          </a:p>
        </p:txBody>
      </p:sp>
      <p:sp>
        <p:nvSpPr>
          <p:cNvPr id="12" name="Rectangle: Rounded Corners 11">
            <a:extLst>
              <a:ext uri="{FF2B5EF4-FFF2-40B4-BE49-F238E27FC236}">
                <a16:creationId xmlns:a16="http://schemas.microsoft.com/office/drawing/2014/main" id="{BB1B54E2-CA10-4C3B-B499-DB547B3A2CC8}"/>
              </a:ext>
            </a:extLst>
          </p:cNvPr>
          <p:cNvSpPr/>
          <p:nvPr/>
        </p:nvSpPr>
        <p:spPr>
          <a:xfrm>
            <a:off x="2156326"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4" name="Rectangle: Rounded Corners 13">
            <a:extLst>
              <a:ext uri="{FF2B5EF4-FFF2-40B4-BE49-F238E27FC236}">
                <a16:creationId xmlns:a16="http://schemas.microsoft.com/office/drawing/2014/main" id="{4197F362-921E-4380-96A3-6915890A0141}"/>
              </a:ext>
            </a:extLst>
          </p:cNvPr>
          <p:cNvSpPr/>
          <p:nvPr/>
        </p:nvSpPr>
        <p:spPr>
          <a:xfrm>
            <a:off x="5428443" y="159438"/>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6" name="TextBox 15">
            <a:extLst>
              <a:ext uri="{FF2B5EF4-FFF2-40B4-BE49-F238E27FC236}">
                <a16:creationId xmlns:a16="http://schemas.microsoft.com/office/drawing/2014/main" id="{35066418-C887-44E9-B7C5-2CE18DD1ED3C}"/>
              </a:ext>
            </a:extLst>
          </p:cNvPr>
          <p:cNvSpPr txBox="1"/>
          <p:nvPr/>
        </p:nvSpPr>
        <p:spPr>
          <a:xfrm>
            <a:off x="2755600" y="1080490"/>
            <a:ext cx="8816474" cy="5524654"/>
          </a:xfrm>
          <a:prstGeom prst="rect">
            <a:avLst/>
          </a:prstGeom>
        </p:spPr>
        <p:txBody>
          <a:bodyPr vert="horz" lIns="91440" tIns="45720" rIns="91440" bIns="45720" rtlCol="0" anchor="t">
            <a:normAutofit fontScale="92500" lnSpcReduction="20000"/>
          </a:bodyPr>
          <a:lstStyle/>
          <a:p>
            <a:r>
              <a:rPr lang="en-IN" sz="1800" b="0" i="0" dirty="0">
                <a:solidFill>
                  <a:srgbClr val="028009"/>
                </a:solidFill>
                <a:effectLst/>
                <a:latin typeface="Menlo"/>
              </a:rPr>
              <a:t>%MATLAB PART FOR THE 1ST QUESTION</a:t>
            </a:r>
            <a:endParaRPr lang="en-IN" sz="1800" b="0" i="0" dirty="0">
              <a:effectLst/>
              <a:latin typeface="Menlo"/>
            </a:endParaRPr>
          </a:p>
          <a:p>
            <a:r>
              <a:rPr lang="en-IN" sz="1800" b="0" i="0" dirty="0">
                <a:effectLst/>
                <a:latin typeface="Menlo"/>
              </a:rPr>
              <a:t>in = </a:t>
            </a:r>
            <a:r>
              <a:rPr lang="en-IN" sz="1800" b="0" i="0" dirty="0">
                <a:solidFill>
                  <a:srgbClr val="AA04F9"/>
                </a:solidFill>
                <a:effectLst/>
                <a:latin typeface="Menlo"/>
              </a:rPr>
              <a:t>'input the value of x coordinate of B'</a:t>
            </a:r>
            <a:r>
              <a:rPr lang="en-IN" sz="1800" b="0" i="0" dirty="0">
                <a:effectLst/>
                <a:latin typeface="Menlo"/>
              </a:rPr>
              <a:t>;</a:t>
            </a:r>
          </a:p>
          <a:p>
            <a:r>
              <a:rPr lang="en-IN" sz="1800" b="0" i="0" dirty="0">
                <a:effectLst/>
                <a:latin typeface="Menlo"/>
              </a:rPr>
              <a:t>x = input(in);</a:t>
            </a:r>
          </a:p>
          <a:p>
            <a:r>
              <a:rPr lang="en-IN" sz="1800" b="0" i="0" dirty="0">
                <a:effectLst/>
                <a:latin typeface="Menlo"/>
              </a:rPr>
              <a:t>X1 = ((((4*(x^2))+1)^1.5)/12)-0.0833;</a:t>
            </a:r>
          </a:p>
          <a:p>
            <a:r>
              <a:rPr lang="en-IN" sz="1800" b="0" i="0" dirty="0">
                <a:effectLst/>
                <a:latin typeface="Menlo"/>
              </a:rPr>
              <a:t>X2 = (log((4*(x^2) +1)^0.5+(2*x))+(2*x*((4*(x^2) +1)^0.5)))/4;</a:t>
            </a:r>
          </a:p>
          <a:p>
            <a:r>
              <a:rPr lang="en-IN" sz="1800" b="0" i="0" dirty="0" err="1">
                <a:effectLst/>
                <a:latin typeface="Menlo"/>
              </a:rPr>
              <a:t>Xcm</a:t>
            </a:r>
            <a:r>
              <a:rPr lang="en-IN" sz="1800" b="0" i="0" dirty="0">
                <a:effectLst/>
                <a:latin typeface="Menlo"/>
              </a:rPr>
              <a:t>=X1/X2;</a:t>
            </a:r>
          </a:p>
          <a:p>
            <a:r>
              <a:rPr lang="en-IN" sz="1800" b="0" i="0" dirty="0">
                <a:effectLst/>
                <a:latin typeface="Menlo"/>
              </a:rPr>
              <a:t>Y1=(((4*(x^2) +1)^0.5).*(16*(x^3) + 2*x)-log((4*(x^2) +1)^0.5 +2*x))/64;</a:t>
            </a:r>
          </a:p>
          <a:p>
            <a:r>
              <a:rPr lang="en-IN" sz="1800" b="0" i="0" dirty="0">
                <a:effectLst/>
                <a:latin typeface="Menlo"/>
              </a:rPr>
              <a:t>Y2 = (log((4*(x^2) +1)^0.5+2*x)+(2*x*((4*(x^2) +1)^0.5)))/4;</a:t>
            </a:r>
          </a:p>
          <a:p>
            <a:r>
              <a:rPr lang="en-IN" sz="1800" b="0" i="0" dirty="0" err="1">
                <a:effectLst/>
                <a:latin typeface="Menlo"/>
              </a:rPr>
              <a:t>Ycm</a:t>
            </a:r>
            <a:r>
              <a:rPr lang="en-IN" sz="1800" b="0" i="0" dirty="0">
                <a:effectLst/>
                <a:latin typeface="Menlo"/>
              </a:rPr>
              <a:t>= Y1/Y2;</a:t>
            </a:r>
          </a:p>
          <a:p>
            <a:r>
              <a:rPr lang="en-IN" sz="1800" b="0" i="0" dirty="0" err="1">
                <a:effectLst/>
                <a:latin typeface="Menlo"/>
              </a:rPr>
              <a:t>disp</a:t>
            </a:r>
            <a:r>
              <a:rPr lang="en-IN" sz="1800" b="0" i="0" dirty="0">
                <a:effectLst/>
                <a:latin typeface="Menlo"/>
              </a:rPr>
              <a:t>(</a:t>
            </a:r>
            <a:r>
              <a:rPr lang="en-IN" sz="1800" b="0" i="0" dirty="0">
                <a:solidFill>
                  <a:srgbClr val="AA04F9"/>
                </a:solidFill>
                <a:effectLst/>
                <a:latin typeface="Menlo"/>
              </a:rPr>
              <a:t>"The value of </a:t>
            </a:r>
            <a:r>
              <a:rPr lang="en-IN" sz="1800" b="0" i="0" dirty="0" err="1">
                <a:solidFill>
                  <a:srgbClr val="AA04F9"/>
                </a:solidFill>
                <a:effectLst/>
                <a:latin typeface="Menlo"/>
              </a:rPr>
              <a:t>Xcom</a:t>
            </a:r>
            <a:r>
              <a:rPr lang="en-IN" sz="1800" b="0" i="0" dirty="0">
                <a:solidFill>
                  <a:srgbClr val="AA04F9"/>
                </a:solidFill>
                <a:effectLst/>
                <a:latin typeface="Menlo"/>
              </a:rPr>
              <a:t> is "</a:t>
            </a:r>
            <a:r>
              <a:rPr lang="en-IN" sz="1800" b="0" i="0" dirty="0">
                <a:effectLst/>
                <a:latin typeface="Menlo"/>
              </a:rPr>
              <a:t>)</a:t>
            </a:r>
          </a:p>
          <a:p>
            <a:r>
              <a:rPr lang="en-IN" sz="1800" b="0" i="0" dirty="0" err="1">
                <a:effectLst/>
                <a:latin typeface="Menlo"/>
              </a:rPr>
              <a:t>disp</a:t>
            </a:r>
            <a:r>
              <a:rPr lang="en-IN" sz="1800" b="0" i="0" dirty="0">
                <a:effectLst/>
                <a:latin typeface="Menlo"/>
              </a:rPr>
              <a:t>(</a:t>
            </a:r>
            <a:r>
              <a:rPr lang="en-IN" sz="1800" b="0" i="0" dirty="0" err="1">
                <a:effectLst/>
                <a:latin typeface="Menlo"/>
              </a:rPr>
              <a:t>Xcm</a:t>
            </a:r>
            <a:r>
              <a:rPr lang="en-IN" sz="1800" b="0" i="0" dirty="0">
                <a:effectLst/>
                <a:latin typeface="Menlo"/>
              </a:rPr>
              <a:t>)</a:t>
            </a:r>
          </a:p>
          <a:p>
            <a:r>
              <a:rPr lang="en-IN" sz="1800" b="0" i="0" dirty="0" err="1">
                <a:effectLst/>
                <a:latin typeface="Menlo"/>
              </a:rPr>
              <a:t>disp</a:t>
            </a:r>
            <a:r>
              <a:rPr lang="en-IN" sz="1800" b="0" i="0" dirty="0">
                <a:effectLst/>
                <a:latin typeface="Menlo"/>
              </a:rPr>
              <a:t>(</a:t>
            </a:r>
            <a:r>
              <a:rPr lang="en-IN" sz="1800" b="0" i="0" dirty="0">
                <a:solidFill>
                  <a:srgbClr val="AA04F9"/>
                </a:solidFill>
                <a:effectLst/>
                <a:latin typeface="Menlo"/>
              </a:rPr>
              <a:t>"The value of </a:t>
            </a:r>
            <a:r>
              <a:rPr lang="en-IN" sz="1800" b="0" i="0" dirty="0" err="1">
                <a:solidFill>
                  <a:srgbClr val="AA04F9"/>
                </a:solidFill>
                <a:effectLst/>
                <a:latin typeface="Menlo"/>
              </a:rPr>
              <a:t>Ycom</a:t>
            </a:r>
            <a:r>
              <a:rPr lang="en-IN" sz="1800" b="0" i="0" dirty="0">
                <a:solidFill>
                  <a:srgbClr val="AA04F9"/>
                </a:solidFill>
                <a:effectLst/>
                <a:latin typeface="Menlo"/>
              </a:rPr>
              <a:t> is "</a:t>
            </a:r>
            <a:r>
              <a:rPr lang="en-IN" sz="1800" b="0" i="0" dirty="0">
                <a:effectLst/>
                <a:latin typeface="Menlo"/>
              </a:rPr>
              <a:t>)</a:t>
            </a:r>
          </a:p>
          <a:p>
            <a:r>
              <a:rPr lang="en-IN" sz="1800" b="0" i="0" dirty="0" err="1">
                <a:effectLst/>
                <a:latin typeface="Menlo"/>
              </a:rPr>
              <a:t>disp</a:t>
            </a:r>
            <a:r>
              <a:rPr lang="en-IN" sz="1800" b="0" i="0" dirty="0">
                <a:effectLst/>
                <a:latin typeface="Menlo"/>
              </a:rPr>
              <a:t>(</a:t>
            </a:r>
            <a:r>
              <a:rPr lang="en-IN" sz="1800" b="0" i="0" dirty="0" err="1">
                <a:effectLst/>
                <a:latin typeface="Menlo"/>
              </a:rPr>
              <a:t>Ycm</a:t>
            </a:r>
            <a:r>
              <a:rPr lang="en-IN" sz="1800" b="0" i="0" dirty="0">
                <a:effectLst/>
                <a:latin typeface="Menlo"/>
              </a:rPr>
              <a:t>)</a:t>
            </a:r>
          </a:p>
          <a:p>
            <a:br>
              <a:rPr lang="en-IN" sz="1800" b="0" i="0" dirty="0">
                <a:effectLst/>
                <a:latin typeface="Menlo"/>
              </a:rPr>
            </a:br>
            <a:endParaRPr lang="en-IN" sz="1800" b="0" i="0" dirty="0">
              <a:effectLst/>
              <a:latin typeface="Menlo"/>
            </a:endParaRPr>
          </a:p>
          <a:p>
            <a:r>
              <a:rPr lang="en-IN" sz="1800" b="0" i="0" dirty="0">
                <a:effectLst/>
                <a:latin typeface="Menlo"/>
              </a:rPr>
              <a:t>e=1:x;</a:t>
            </a:r>
          </a:p>
          <a:p>
            <a:r>
              <a:rPr lang="en-IN" sz="1800" b="0" i="0" dirty="0">
                <a:effectLst/>
                <a:latin typeface="Menlo"/>
              </a:rPr>
              <a:t>xc=1:x;</a:t>
            </a:r>
          </a:p>
          <a:p>
            <a:r>
              <a:rPr lang="en-IN" sz="1800" b="0" i="0" dirty="0" err="1">
                <a:effectLst/>
                <a:latin typeface="Menlo"/>
              </a:rPr>
              <a:t>yc</a:t>
            </a:r>
            <a:r>
              <a:rPr lang="en-IN" sz="1800" b="0" i="0" dirty="0">
                <a:effectLst/>
                <a:latin typeface="Menlo"/>
              </a:rPr>
              <a:t>=1:x;</a:t>
            </a:r>
          </a:p>
          <a:p>
            <a:r>
              <a:rPr lang="en-IN" sz="1800" b="0" i="0" dirty="0">
                <a:solidFill>
                  <a:srgbClr val="0E00FF"/>
                </a:solidFill>
                <a:effectLst/>
                <a:latin typeface="Menlo"/>
              </a:rPr>
              <a:t>for </a:t>
            </a:r>
            <a:r>
              <a:rPr lang="en-IN" sz="1800" b="0" i="0" dirty="0" err="1">
                <a:effectLst/>
                <a:latin typeface="Menlo"/>
              </a:rPr>
              <a:t>i</a:t>
            </a:r>
            <a:r>
              <a:rPr lang="en-IN" sz="1800" b="0" i="0" dirty="0">
                <a:effectLst/>
                <a:latin typeface="Menlo"/>
              </a:rPr>
              <a:t>=1:x</a:t>
            </a:r>
          </a:p>
          <a:p>
            <a:r>
              <a:rPr lang="en-IN" sz="1800" b="0" i="0" dirty="0">
                <a:effectLst/>
                <a:latin typeface="Menlo"/>
              </a:rPr>
              <a:t>X1 = ((((4*(i^2))+1)^1.5)/12)-0.0833;</a:t>
            </a:r>
          </a:p>
          <a:p>
            <a:r>
              <a:rPr lang="en-IN" sz="1800" b="0" i="0" dirty="0">
                <a:effectLst/>
                <a:latin typeface="Menlo"/>
              </a:rPr>
              <a:t>X2 = (log((4*(i^2) +1)^0.5+(2*</a:t>
            </a:r>
            <a:r>
              <a:rPr lang="en-IN" sz="1800" b="0" i="0" dirty="0" err="1">
                <a:effectLst/>
                <a:latin typeface="Menlo"/>
              </a:rPr>
              <a:t>i</a:t>
            </a:r>
            <a:r>
              <a:rPr lang="en-IN" sz="1800" b="0" i="0" dirty="0">
                <a:effectLst/>
                <a:latin typeface="Menlo"/>
              </a:rPr>
              <a:t>))+(2*</a:t>
            </a:r>
            <a:r>
              <a:rPr lang="en-IN" sz="1800" b="0" i="0" dirty="0" err="1">
                <a:effectLst/>
                <a:latin typeface="Menlo"/>
              </a:rPr>
              <a:t>i</a:t>
            </a:r>
            <a:r>
              <a:rPr lang="en-IN" sz="1800" b="0" i="0" dirty="0">
                <a:effectLst/>
                <a:latin typeface="Menlo"/>
              </a:rPr>
              <a:t>*((4*(i^2) +1)^0.5)))/4;</a:t>
            </a:r>
          </a:p>
          <a:p>
            <a:r>
              <a:rPr lang="en-IN" sz="1800" b="0" i="0" dirty="0">
                <a:effectLst/>
                <a:latin typeface="Menlo"/>
              </a:rPr>
              <a:t>xc(1,i)=X1/X2;</a:t>
            </a:r>
          </a:p>
          <a:p>
            <a:r>
              <a:rPr lang="en-IN" sz="1800" b="0" i="0" dirty="0">
                <a:effectLst/>
                <a:latin typeface="Menlo"/>
              </a:rPr>
              <a:t>Y1=(((4*(i^2) +1)^0.5).*(16*(i^3) + 2*</a:t>
            </a:r>
            <a:r>
              <a:rPr lang="en-IN" sz="1800" b="0" i="0" dirty="0" err="1">
                <a:effectLst/>
                <a:latin typeface="Menlo"/>
              </a:rPr>
              <a:t>i</a:t>
            </a:r>
            <a:r>
              <a:rPr lang="en-IN" sz="1800" b="0" i="0" dirty="0">
                <a:effectLst/>
                <a:latin typeface="Menlo"/>
              </a:rPr>
              <a:t>)-log((4*(i^2) +1)^0.5 +2*</a:t>
            </a:r>
            <a:r>
              <a:rPr lang="en-IN" sz="1800" b="0" i="0" dirty="0" err="1">
                <a:effectLst/>
                <a:latin typeface="Menlo"/>
              </a:rPr>
              <a:t>i</a:t>
            </a:r>
            <a:r>
              <a:rPr lang="en-IN" sz="1800" b="0" i="0" dirty="0">
                <a:effectLst/>
                <a:latin typeface="Menlo"/>
              </a:rPr>
              <a:t>))/64;</a:t>
            </a:r>
          </a:p>
          <a:p>
            <a:r>
              <a:rPr lang="en-IN" sz="1800" b="0" i="0" dirty="0">
                <a:effectLst/>
                <a:latin typeface="Menlo"/>
              </a:rPr>
              <a:t>Y2 = (log((4*(i^2) +1)^0.5+2*</a:t>
            </a:r>
            <a:r>
              <a:rPr lang="en-IN" sz="1800" b="0" i="0" dirty="0" err="1">
                <a:effectLst/>
                <a:latin typeface="Menlo"/>
              </a:rPr>
              <a:t>i</a:t>
            </a:r>
            <a:r>
              <a:rPr lang="en-IN" sz="1800" b="0" i="0" dirty="0">
                <a:effectLst/>
                <a:latin typeface="Menlo"/>
              </a:rPr>
              <a:t>)+(2*x*((4*(i^2) +1)^0.5)))/4;</a:t>
            </a:r>
          </a:p>
          <a:p>
            <a:r>
              <a:rPr lang="en-IN" sz="1800" b="0" i="0" dirty="0" err="1">
                <a:effectLst/>
                <a:latin typeface="Menlo"/>
              </a:rPr>
              <a:t>yc</a:t>
            </a:r>
            <a:r>
              <a:rPr lang="en-IN" sz="1800" b="0" i="0" dirty="0">
                <a:effectLst/>
                <a:latin typeface="Menlo"/>
              </a:rPr>
              <a:t>(1,i)=Y1/Y2;</a:t>
            </a:r>
          </a:p>
          <a:p>
            <a:r>
              <a:rPr lang="en-IN" sz="1800" b="0" i="0" dirty="0">
                <a:solidFill>
                  <a:srgbClr val="0E00FF"/>
                </a:solidFill>
                <a:effectLst/>
                <a:latin typeface="Menlo"/>
              </a:rPr>
              <a:t>end</a:t>
            </a:r>
            <a:endParaRPr lang="en-IN" sz="1800" b="0" i="0" dirty="0">
              <a:effectLst/>
              <a:latin typeface="Menlo"/>
            </a:endParaRPr>
          </a:p>
        </p:txBody>
      </p:sp>
      <p:pic>
        <p:nvPicPr>
          <p:cNvPr id="17" name="Graphic 16" descr="Programmer male outline">
            <a:extLst>
              <a:ext uri="{FF2B5EF4-FFF2-40B4-BE49-F238E27FC236}">
                <a16:creationId xmlns:a16="http://schemas.microsoft.com/office/drawing/2014/main" id="{77B5B10B-FBDE-4AC7-8E99-B142C74ADE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9574" y="317232"/>
            <a:ext cx="446026" cy="446026"/>
          </a:xfrm>
          <a:prstGeom prst="rect">
            <a:avLst/>
          </a:prstGeom>
        </p:spPr>
      </p:pic>
      <p:pic>
        <p:nvPicPr>
          <p:cNvPr id="18" name="Graphic 17" descr="Programmer male outline">
            <a:extLst>
              <a:ext uri="{FF2B5EF4-FFF2-40B4-BE49-F238E27FC236}">
                <a16:creationId xmlns:a16="http://schemas.microsoft.com/office/drawing/2014/main" id="{B8B1882E-4F10-41B9-92F0-BE1F285C84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1691" y="288411"/>
            <a:ext cx="446026" cy="446026"/>
          </a:xfrm>
          <a:prstGeom prst="rect">
            <a:avLst/>
          </a:prstGeom>
        </p:spPr>
      </p:pic>
    </p:spTree>
    <p:extLst>
      <p:ext uri="{BB962C8B-B14F-4D97-AF65-F5344CB8AC3E}">
        <p14:creationId xmlns:p14="http://schemas.microsoft.com/office/powerpoint/2010/main" val="3109472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31103-1BDA-4C6F-96B6-A9B8A9B1A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D8AEA911-6DEB-491A-B073-93997D87A682}"/>
              </a:ext>
            </a:extLst>
          </p:cNvPr>
          <p:cNvSpPr txBox="1"/>
          <p:nvPr/>
        </p:nvSpPr>
        <p:spPr>
          <a:xfrm>
            <a:off x="2567341" y="300559"/>
            <a:ext cx="8816474" cy="6315393"/>
          </a:xfrm>
          <a:prstGeom prst="rect">
            <a:avLst/>
          </a:prstGeom>
        </p:spPr>
        <p:txBody>
          <a:bodyPr vert="horz" lIns="91440" tIns="45720" rIns="91440" bIns="45720" rtlCol="0" anchor="t">
            <a:normAutofit fontScale="25000" lnSpcReduction="20000"/>
          </a:bodyPr>
          <a:lstStyle/>
          <a:p>
            <a:r>
              <a:rPr lang="en-IN" sz="6800" b="0" i="0" dirty="0">
                <a:effectLst/>
                <a:latin typeface="Menlo"/>
              </a:rPr>
              <a:t>figure;</a:t>
            </a:r>
          </a:p>
          <a:p>
            <a:r>
              <a:rPr lang="en-IN" sz="6800" b="0" i="0" dirty="0">
                <a:effectLst/>
                <a:latin typeface="Menlo"/>
              </a:rPr>
              <a:t>plot(</a:t>
            </a:r>
            <a:r>
              <a:rPr lang="en-IN" sz="6800" b="0" i="0" dirty="0" err="1">
                <a:effectLst/>
                <a:latin typeface="Menlo"/>
              </a:rPr>
              <a:t>e,xc</a:t>
            </a:r>
            <a:r>
              <a:rPr lang="en-IN" sz="6800" b="0" i="0" dirty="0">
                <a:effectLst/>
                <a:latin typeface="Menlo"/>
              </a:rPr>
              <a:t>)</a:t>
            </a:r>
          </a:p>
          <a:p>
            <a:r>
              <a:rPr lang="en-IN" sz="6800" b="0" i="0" dirty="0">
                <a:effectLst/>
                <a:latin typeface="Menlo"/>
              </a:rPr>
              <a:t>title(</a:t>
            </a:r>
            <a:r>
              <a:rPr lang="en-IN" sz="6800" b="0" i="0" dirty="0">
                <a:solidFill>
                  <a:srgbClr val="AA04F9"/>
                </a:solidFill>
                <a:effectLst/>
                <a:latin typeface="Menlo"/>
              </a:rPr>
              <a:t>"The variation of XCOM with x </a:t>
            </a:r>
            <a:r>
              <a:rPr lang="en-IN" sz="6800" b="0" i="0" dirty="0" err="1">
                <a:solidFill>
                  <a:srgbClr val="AA04F9"/>
                </a:solidFill>
                <a:effectLst/>
                <a:latin typeface="Menlo"/>
              </a:rPr>
              <a:t>cordinate</a:t>
            </a:r>
            <a:r>
              <a:rPr lang="en-IN" sz="6800" b="0" i="0" dirty="0">
                <a:solidFill>
                  <a:srgbClr val="AA04F9"/>
                </a:solidFill>
                <a:effectLst/>
                <a:latin typeface="Menlo"/>
              </a:rPr>
              <a:t> of b"</a:t>
            </a:r>
            <a:r>
              <a:rPr lang="en-IN" sz="6800" b="0" i="0" dirty="0">
                <a:effectLst/>
                <a:latin typeface="Menlo"/>
              </a:rPr>
              <a:t>)</a:t>
            </a:r>
          </a:p>
          <a:p>
            <a:r>
              <a:rPr lang="en-IN" sz="6800" b="0" i="0" dirty="0" err="1">
                <a:effectLst/>
                <a:latin typeface="Menlo"/>
              </a:rPr>
              <a:t>xlabel</a:t>
            </a:r>
            <a:r>
              <a:rPr lang="en-IN" sz="6800" b="0" i="0" dirty="0">
                <a:effectLst/>
                <a:latin typeface="Menlo"/>
              </a:rPr>
              <a:t>(</a:t>
            </a:r>
            <a:r>
              <a:rPr lang="en-IN" sz="6800" b="0" i="0" dirty="0">
                <a:solidFill>
                  <a:srgbClr val="AA04F9"/>
                </a:solidFill>
                <a:effectLst/>
                <a:latin typeface="Menlo"/>
              </a:rPr>
              <a:t>"X coordinate of B "</a:t>
            </a:r>
            <a:r>
              <a:rPr lang="en-IN" sz="6800" b="0" i="0" dirty="0">
                <a:effectLst/>
                <a:latin typeface="Menlo"/>
              </a:rPr>
              <a:t>)</a:t>
            </a:r>
          </a:p>
          <a:p>
            <a:r>
              <a:rPr lang="en-IN" sz="6800" b="0" i="0" dirty="0" err="1">
                <a:effectLst/>
                <a:latin typeface="Menlo"/>
              </a:rPr>
              <a:t>ylabel</a:t>
            </a:r>
            <a:r>
              <a:rPr lang="en-IN" sz="6800" b="0" i="0" dirty="0">
                <a:effectLst/>
                <a:latin typeface="Menlo"/>
              </a:rPr>
              <a:t>(</a:t>
            </a:r>
            <a:r>
              <a:rPr lang="en-IN" sz="6800" b="0" i="0" dirty="0">
                <a:solidFill>
                  <a:srgbClr val="AA04F9"/>
                </a:solidFill>
                <a:effectLst/>
                <a:latin typeface="Menlo"/>
              </a:rPr>
              <a:t>"XCOM coordinate "</a:t>
            </a:r>
            <a:r>
              <a:rPr lang="en-IN" sz="6800" b="0" i="0" dirty="0">
                <a:effectLst/>
                <a:latin typeface="Menlo"/>
              </a:rPr>
              <a:t>)</a:t>
            </a:r>
          </a:p>
          <a:p>
            <a:br>
              <a:rPr lang="en-IN" sz="6800" b="0" i="0" dirty="0">
                <a:effectLst/>
                <a:latin typeface="Menlo"/>
              </a:rPr>
            </a:br>
            <a:endParaRPr lang="en-IN" sz="6800" b="0" i="0" dirty="0">
              <a:effectLst/>
              <a:latin typeface="Menlo"/>
            </a:endParaRPr>
          </a:p>
          <a:p>
            <a:r>
              <a:rPr lang="en-IN" sz="6800" b="0" i="0" dirty="0">
                <a:effectLst/>
                <a:latin typeface="Menlo"/>
              </a:rPr>
              <a:t>figure;</a:t>
            </a:r>
          </a:p>
          <a:p>
            <a:r>
              <a:rPr lang="en-IN" sz="6800" b="0" i="0" dirty="0">
                <a:effectLst/>
                <a:latin typeface="Menlo"/>
              </a:rPr>
              <a:t>plot(</a:t>
            </a:r>
            <a:r>
              <a:rPr lang="en-IN" sz="6800" b="0" i="0" dirty="0" err="1">
                <a:effectLst/>
                <a:latin typeface="Menlo"/>
              </a:rPr>
              <a:t>e,yc</a:t>
            </a:r>
            <a:r>
              <a:rPr lang="en-IN" sz="6800" b="0" i="0" dirty="0">
                <a:effectLst/>
                <a:latin typeface="Menlo"/>
              </a:rPr>
              <a:t>)</a:t>
            </a:r>
          </a:p>
          <a:p>
            <a:r>
              <a:rPr lang="en-IN" sz="6800" b="0" i="0" dirty="0">
                <a:effectLst/>
                <a:latin typeface="Menlo"/>
              </a:rPr>
              <a:t>title(</a:t>
            </a:r>
            <a:r>
              <a:rPr lang="en-IN" sz="6800" b="0" i="0" dirty="0">
                <a:solidFill>
                  <a:srgbClr val="AA04F9"/>
                </a:solidFill>
                <a:effectLst/>
                <a:latin typeface="Menlo"/>
              </a:rPr>
              <a:t>"The variation of YCOM with x </a:t>
            </a:r>
            <a:r>
              <a:rPr lang="en-IN" sz="6800" b="0" i="0" dirty="0" err="1">
                <a:solidFill>
                  <a:srgbClr val="AA04F9"/>
                </a:solidFill>
                <a:effectLst/>
                <a:latin typeface="Menlo"/>
              </a:rPr>
              <a:t>cordinate</a:t>
            </a:r>
            <a:r>
              <a:rPr lang="en-IN" sz="6800" b="0" i="0" dirty="0">
                <a:solidFill>
                  <a:srgbClr val="AA04F9"/>
                </a:solidFill>
                <a:effectLst/>
                <a:latin typeface="Menlo"/>
              </a:rPr>
              <a:t> of b"</a:t>
            </a:r>
            <a:r>
              <a:rPr lang="en-IN" sz="6800" b="0" i="0" dirty="0">
                <a:effectLst/>
                <a:latin typeface="Menlo"/>
              </a:rPr>
              <a:t>)</a:t>
            </a:r>
          </a:p>
          <a:p>
            <a:r>
              <a:rPr lang="en-IN" sz="6800" b="0" i="0" dirty="0" err="1">
                <a:effectLst/>
                <a:latin typeface="Menlo"/>
              </a:rPr>
              <a:t>xlabel</a:t>
            </a:r>
            <a:r>
              <a:rPr lang="en-IN" sz="6800" b="0" i="0" dirty="0">
                <a:effectLst/>
                <a:latin typeface="Menlo"/>
              </a:rPr>
              <a:t>(</a:t>
            </a:r>
            <a:r>
              <a:rPr lang="en-IN" sz="6800" b="0" i="0" dirty="0">
                <a:solidFill>
                  <a:srgbClr val="AA04F9"/>
                </a:solidFill>
                <a:effectLst/>
                <a:latin typeface="Menlo"/>
              </a:rPr>
              <a:t>"X coordinate of B "</a:t>
            </a:r>
            <a:r>
              <a:rPr lang="en-IN" sz="6800" b="0" i="0" dirty="0">
                <a:effectLst/>
                <a:latin typeface="Menlo"/>
              </a:rPr>
              <a:t>)</a:t>
            </a:r>
          </a:p>
          <a:p>
            <a:r>
              <a:rPr lang="en-IN" sz="6800" b="0" i="0" dirty="0" err="1">
                <a:effectLst/>
                <a:latin typeface="Menlo"/>
              </a:rPr>
              <a:t>ylabel</a:t>
            </a:r>
            <a:r>
              <a:rPr lang="en-IN" sz="6800" b="0" i="0" dirty="0">
                <a:effectLst/>
                <a:latin typeface="Menlo"/>
              </a:rPr>
              <a:t>(</a:t>
            </a:r>
            <a:r>
              <a:rPr lang="en-IN" sz="6800" b="0" i="0" dirty="0">
                <a:solidFill>
                  <a:srgbClr val="AA04F9"/>
                </a:solidFill>
                <a:effectLst/>
                <a:latin typeface="Menlo"/>
              </a:rPr>
              <a:t>"YCOM coordinate "</a:t>
            </a:r>
            <a:r>
              <a:rPr lang="en-IN" sz="6800" b="0" i="0" dirty="0">
                <a:effectLst/>
                <a:latin typeface="Menlo"/>
              </a:rPr>
              <a:t>)</a:t>
            </a:r>
          </a:p>
          <a:p>
            <a:br>
              <a:rPr lang="en-IN" sz="6800" b="0" i="0" dirty="0">
                <a:effectLst/>
                <a:latin typeface="Menlo"/>
              </a:rPr>
            </a:br>
            <a:endParaRPr lang="en-IN" sz="6800" b="0" i="0" dirty="0">
              <a:effectLst/>
              <a:latin typeface="Menlo"/>
            </a:endParaRPr>
          </a:p>
          <a:p>
            <a:br>
              <a:rPr lang="en-IN" sz="6800" b="0" i="0" dirty="0">
                <a:effectLst/>
                <a:latin typeface="Menlo"/>
              </a:rPr>
            </a:br>
            <a:endParaRPr lang="en-IN" sz="6800" b="0" i="0" dirty="0">
              <a:effectLst/>
              <a:latin typeface="Menlo"/>
            </a:endParaRPr>
          </a:p>
          <a:p>
            <a:r>
              <a:rPr lang="en-IN" sz="6800" b="0" i="0" dirty="0">
                <a:solidFill>
                  <a:srgbClr val="028009"/>
                </a:solidFill>
                <a:effectLst/>
                <a:latin typeface="Menlo"/>
              </a:rPr>
              <a:t>%MATLAB CODE FOR 2ND PART</a:t>
            </a:r>
            <a:endParaRPr lang="en-IN" sz="6800" b="0" i="0" dirty="0">
              <a:effectLst/>
              <a:latin typeface="Menlo"/>
            </a:endParaRPr>
          </a:p>
          <a:p>
            <a:r>
              <a:rPr lang="en-IN" sz="6800" b="0" i="0" dirty="0">
                <a:effectLst/>
                <a:latin typeface="Menlo"/>
              </a:rPr>
              <a:t>in = </a:t>
            </a:r>
            <a:r>
              <a:rPr lang="en-IN" sz="6800" b="0" i="0" dirty="0">
                <a:solidFill>
                  <a:srgbClr val="AA04F9"/>
                </a:solidFill>
                <a:effectLst/>
                <a:latin typeface="Menlo"/>
              </a:rPr>
              <a:t>'input the value of x coordinate of B'</a:t>
            </a:r>
            <a:r>
              <a:rPr lang="en-IN" sz="6800" b="0" i="0" dirty="0">
                <a:effectLst/>
                <a:latin typeface="Menlo"/>
              </a:rPr>
              <a:t>;</a:t>
            </a:r>
          </a:p>
          <a:p>
            <a:br>
              <a:rPr lang="en-IN" sz="6800" b="0" i="0" dirty="0">
                <a:effectLst/>
                <a:latin typeface="Menlo"/>
              </a:rPr>
            </a:br>
            <a:endParaRPr lang="en-IN" sz="6800" b="0" i="0" dirty="0">
              <a:effectLst/>
              <a:latin typeface="Menlo"/>
            </a:endParaRPr>
          </a:p>
          <a:p>
            <a:r>
              <a:rPr lang="en-IN" sz="6800" b="0" i="0" dirty="0">
                <a:effectLst/>
                <a:latin typeface="Menlo"/>
              </a:rPr>
              <a:t>x = input(in);</a:t>
            </a:r>
          </a:p>
          <a:p>
            <a:r>
              <a:rPr lang="en-IN" sz="6800" b="0" i="0" dirty="0">
                <a:effectLst/>
                <a:latin typeface="Menlo"/>
              </a:rPr>
              <a:t>X1 = ((((4*(x^2))+1)^1.5)/12)-0.0833;</a:t>
            </a:r>
          </a:p>
          <a:p>
            <a:r>
              <a:rPr lang="en-IN" sz="6800" b="0" i="0" dirty="0">
                <a:effectLst/>
                <a:latin typeface="Menlo"/>
              </a:rPr>
              <a:t>X2 = (log((4*(x^2) +1)^0.5+(2*x))+(2*x*((4*(x^2) +1)^0.5)))/4;</a:t>
            </a:r>
          </a:p>
          <a:p>
            <a:r>
              <a:rPr lang="en-IN" sz="6800" b="0" i="0" dirty="0" err="1">
                <a:effectLst/>
                <a:latin typeface="Menlo"/>
              </a:rPr>
              <a:t>Xcm</a:t>
            </a:r>
            <a:r>
              <a:rPr lang="en-IN" sz="6800" b="0" i="0" dirty="0">
                <a:effectLst/>
                <a:latin typeface="Menlo"/>
              </a:rPr>
              <a:t>=X1/X2;</a:t>
            </a:r>
          </a:p>
          <a:p>
            <a:r>
              <a:rPr lang="en-IN" sz="6800" b="0" i="0" dirty="0">
                <a:effectLst/>
                <a:latin typeface="Menlo"/>
              </a:rPr>
              <a:t>Y1=(((4*(x^2) +1)^0.5).*(16*(x^3) + 2*x)-log((4*(x^2) +1)^0.5 +2*x))/64;</a:t>
            </a:r>
          </a:p>
          <a:p>
            <a:r>
              <a:rPr lang="en-IN" sz="6800" b="0" i="0" dirty="0">
                <a:effectLst/>
                <a:latin typeface="Menlo"/>
              </a:rPr>
              <a:t>Y2 = (log((4*(x^2) +1)^0.5+2*x)+(2*x*((4*(x^2) +1)^0.5)))/4;</a:t>
            </a:r>
          </a:p>
          <a:p>
            <a:r>
              <a:rPr lang="en-IN" sz="6800" b="0" i="0" dirty="0" err="1">
                <a:effectLst/>
                <a:latin typeface="Menlo"/>
              </a:rPr>
              <a:t>Ycm</a:t>
            </a:r>
            <a:r>
              <a:rPr lang="en-IN" sz="6800" b="0" i="0" dirty="0">
                <a:effectLst/>
                <a:latin typeface="Menlo"/>
              </a:rPr>
              <a:t>= Y1/Y2;</a:t>
            </a:r>
          </a:p>
          <a:p>
            <a:r>
              <a:rPr lang="en-IN" sz="6800" b="0" i="0" dirty="0">
                <a:effectLst/>
                <a:latin typeface="Menlo"/>
              </a:rPr>
              <a:t>L=(log((4*(x^2) +1)^0.5+(2*x))+(2*x*((4*(x^2) +1)^0.5)))/4;</a:t>
            </a:r>
          </a:p>
          <a:p>
            <a:endParaRPr lang="en-IN" sz="1800" b="0" i="0" dirty="0">
              <a:effectLst/>
              <a:latin typeface="Menlo"/>
            </a:endParaRPr>
          </a:p>
        </p:txBody>
      </p:sp>
    </p:spTree>
    <p:extLst>
      <p:ext uri="{BB962C8B-B14F-4D97-AF65-F5344CB8AC3E}">
        <p14:creationId xmlns:p14="http://schemas.microsoft.com/office/powerpoint/2010/main" val="3480262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3947AB-7CFE-4750-ABB3-D2B0D00AD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6D61E967-3965-49D2-ABC1-1389CC83C19B}"/>
              </a:ext>
            </a:extLst>
          </p:cNvPr>
          <p:cNvSpPr txBox="1"/>
          <p:nvPr/>
        </p:nvSpPr>
        <p:spPr>
          <a:xfrm>
            <a:off x="2567341" y="300559"/>
            <a:ext cx="8816474" cy="6315393"/>
          </a:xfrm>
          <a:prstGeom prst="rect">
            <a:avLst/>
          </a:prstGeom>
        </p:spPr>
        <p:txBody>
          <a:bodyPr vert="horz" lIns="91440" tIns="45720" rIns="91440" bIns="45720" rtlCol="0" anchor="t">
            <a:normAutofit fontScale="25000" lnSpcReduction="20000"/>
          </a:bodyPr>
          <a:lstStyle/>
          <a:p>
            <a:r>
              <a:rPr lang="en-US" sz="6800" b="0" i="0" dirty="0">
                <a:effectLst/>
                <a:latin typeface="Menlo"/>
              </a:rPr>
              <a:t>W=input(</a:t>
            </a:r>
            <a:r>
              <a:rPr lang="en-US" sz="6800" b="0" i="0" dirty="0">
                <a:solidFill>
                  <a:srgbClr val="AA04F9"/>
                </a:solidFill>
                <a:effectLst/>
                <a:latin typeface="Menlo"/>
              </a:rPr>
              <a:t>"Enter the weight per unit length "</a:t>
            </a:r>
            <a:r>
              <a:rPr lang="en-US" sz="6800" b="0" i="0" dirty="0">
                <a:effectLst/>
                <a:latin typeface="Menlo"/>
              </a:rPr>
              <a:t>);</a:t>
            </a:r>
          </a:p>
          <a:p>
            <a:r>
              <a:rPr lang="en-US" sz="6800" b="0" i="0" dirty="0">
                <a:effectLst/>
                <a:latin typeface="Menlo"/>
              </a:rPr>
              <a:t>ay=1:W;</a:t>
            </a:r>
          </a:p>
          <a:p>
            <a:r>
              <a:rPr lang="en-US" sz="6800" b="0" i="0" dirty="0">
                <a:effectLst/>
                <a:latin typeface="Menlo"/>
              </a:rPr>
              <a:t>by=1:W;</a:t>
            </a:r>
          </a:p>
          <a:p>
            <a:r>
              <a:rPr lang="en-US" sz="6800" b="0" i="0" dirty="0">
                <a:effectLst/>
                <a:latin typeface="Menlo"/>
              </a:rPr>
              <a:t>w=1:W;</a:t>
            </a:r>
          </a:p>
          <a:p>
            <a:r>
              <a:rPr lang="en-US" sz="6800" b="0" i="0" dirty="0">
                <a:effectLst/>
                <a:latin typeface="Menlo"/>
              </a:rPr>
              <a:t>t=L*W;</a:t>
            </a:r>
          </a:p>
          <a:p>
            <a:r>
              <a:rPr lang="en-US" sz="6800" b="0" i="0" dirty="0">
                <a:effectLst/>
                <a:latin typeface="Menlo"/>
              </a:rPr>
              <a:t>AY=t*(x-</a:t>
            </a:r>
            <a:r>
              <a:rPr lang="en-US" sz="6800" b="0" i="0" dirty="0" err="1">
                <a:effectLst/>
                <a:latin typeface="Menlo"/>
              </a:rPr>
              <a:t>Xcm</a:t>
            </a:r>
            <a:r>
              <a:rPr lang="en-US" sz="6800" b="0" i="0" dirty="0">
                <a:effectLst/>
                <a:latin typeface="Menlo"/>
              </a:rPr>
              <a:t>);</a:t>
            </a:r>
          </a:p>
          <a:p>
            <a:r>
              <a:rPr lang="en-US" sz="6800" b="0" i="0" dirty="0">
                <a:effectLst/>
                <a:latin typeface="Menlo"/>
              </a:rPr>
              <a:t>BY=AY-t;</a:t>
            </a:r>
          </a:p>
          <a:p>
            <a:r>
              <a:rPr lang="en-US" sz="6800" b="0" i="0" dirty="0" err="1">
                <a:effectLst/>
                <a:latin typeface="Menlo"/>
              </a:rPr>
              <a:t>disp</a:t>
            </a:r>
            <a:r>
              <a:rPr lang="en-US" sz="6800" b="0" i="0" dirty="0">
                <a:effectLst/>
                <a:latin typeface="Menlo"/>
              </a:rPr>
              <a:t>(</a:t>
            </a:r>
            <a:r>
              <a:rPr lang="en-US" sz="6800" b="0" i="0" dirty="0">
                <a:solidFill>
                  <a:srgbClr val="AA04F9"/>
                </a:solidFill>
                <a:effectLst/>
                <a:latin typeface="Menlo"/>
              </a:rPr>
              <a:t>"AY is "</a:t>
            </a:r>
            <a:r>
              <a:rPr lang="en-US" sz="6800" b="0" i="0" dirty="0">
                <a:effectLst/>
                <a:latin typeface="Menlo"/>
              </a:rPr>
              <a:t>)</a:t>
            </a:r>
          </a:p>
          <a:p>
            <a:r>
              <a:rPr lang="en-US" sz="6800" b="0" i="0" dirty="0" err="1">
                <a:effectLst/>
                <a:latin typeface="Menlo"/>
              </a:rPr>
              <a:t>disp</a:t>
            </a:r>
            <a:r>
              <a:rPr lang="en-US" sz="6800" b="0" i="0" dirty="0">
                <a:effectLst/>
                <a:latin typeface="Menlo"/>
              </a:rPr>
              <a:t>(AY)</a:t>
            </a:r>
          </a:p>
          <a:p>
            <a:r>
              <a:rPr lang="en-US" sz="6800" b="0" i="0" dirty="0" err="1">
                <a:effectLst/>
                <a:latin typeface="Menlo"/>
              </a:rPr>
              <a:t>disp</a:t>
            </a:r>
            <a:r>
              <a:rPr lang="en-US" sz="6800" b="0" i="0" dirty="0">
                <a:effectLst/>
                <a:latin typeface="Menlo"/>
              </a:rPr>
              <a:t>(</a:t>
            </a:r>
            <a:r>
              <a:rPr lang="en-US" sz="6800" b="0" i="0" dirty="0">
                <a:solidFill>
                  <a:srgbClr val="AA04F9"/>
                </a:solidFill>
                <a:effectLst/>
                <a:latin typeface="Menlo"/>
              </a:rPr>
              <a:t>"BY is "</a:t>
            </a:r>
            <a:r>
              <a:rPr lang="en-US" sz="6800" b="0" i="0" dirty="0">
                <a:effectLst/>
                <a:latin typeface="Menlo"/>
              </a:rPr>
              <a:t>)</a:t>
            </a:r>
          </a:p>
          <a:p>
            <a:r>
              <a:rPr lang="en-US" sz="6800" b="0" i="0" dirty="0" err="1">
                <a:effectLst/>
                <a:latin typeface="Menlo"/>
              </a:rPr>
              <a:t>disp</a:t>
            </a:r>
            <a:r>
              <a:rPr lang="en-US" sz="6800" b="0" i="0" dirty="0">
                <a:effectLst/>
                <a:latin typeface="Menlo"/>
              </a:rPr>
              <a:t>(BY)</a:t>
            </a:r>
          </a:p>
          <a:p>
            <a:r>
              <a:rPr lang="en-US" sz="6800" b="0" i="0" dirty="0">
                <a:solidFill>
                  <a:srgbClr val="0E00FF"/>
                </a:solidFill>
                <a:effectLst/>
                <a:latin typeface="Menlo"/>
              </a:rPr>
              <a:t>for </a:t>
            </a:r>
            <a:r>
              <a:rPr lang="en-US" sz="6800" b="0" i="0" dirty="0" err="1">
                <a:effectLst/>
                <a:latin typeface="Menlo"/>
              </a:rPr>
              <a:t>i</a:t>
            </a:r>
            <a:r>
              <a:rPr lang="en-US" sz="6800" b="0" i="0" dirty="0">
                <a:effectLst/>
                <a:latin typeface="Menlo"/>
              </a:rPr>
              <a:t>=1:W</a:t>
            </a:r>
          </a:p>
          <a:p>
            <a:r>
              <a:rPr lang="en-US" sz="6800" b="0" i="0" dirty="0">
                <a:effectLst/>
                <a:latin typeface="Menlo"/>
              </a:rPr>
              <a:t>t=L*</a:t>
            </a:r>
            <a:r>
              <a:rPr lang="en-US" sz="6800" b="0" i="0" dirty="0" err="1">
                <a:effectLst/>
                <a:latin typeface="Menlo"/>
              </a:rPr>
              <a:t>i</a:t>
            </a:r>
            <a:r>
              <a:rPr lang="en-US" sz="6800" b="0" i="0" dirty="0">
                <a:effectLst/>
                <a:latin typeface="Menlo"/>
              </a:rPr>
              <a:t>;</a:t>
            </a:r>
          </a:p>
          <a:p>
            <a:r>
              <a:rPr lang="en-US" sz="6800" b="0" i="0" dirty="0">
                <a:effectLst/>
                <a:latin typeface="Menlo"/>
              </a:rPr>
              <a:t>ay(1,i)=t*(x-</a:t>
            </a:r>
            <a:r>
              <a:rPr lang="en-US" sz="6800" b="0" i="0" dirty="0" err="1">
                <a:effectLst/>
                <a:latin typeface="Menlo"/>
              </a:rPr>
              <a:t>Xcm</a:t>
            </a:r>
            <a:r>
              <a:rPr lang="en-US" sz="6800" b="0" i="0" dirty="0">
                <a:effectLst/>
                <a:latin typeface="Menlo"/>
              </a:rPr>
              <a:t>);</a:t>
            </a:r>
          </a:p>
          <a:p>
            <a:r>
              <a:rPr lang="en-US" sz="6800" b="0" i="0" dirty="0">
                <a:effectLst/>
                <a:latin typeface="Menlo"/>
              </a:rPr>
              <a:t>by(1,i)=(ay(1,i))-t;</a:t>
            </a:r>
          </a:p>
          <a:p>
            <a:r>
              <a:rPr lang="en-US" sz="6800" b="0" i="0" dirty="0">
                <a:solidFill>
                  <a:srgbClr val="0E00FF"/>
                </a:solidFill>
                <a:effectLst/>
                <a:latin typeface="Menlo"/>
              </a:rPr>
              <a:t>end</a:t>
            </a:r>
            <a:endParaRPr lang="en-US" sz="6800" b="0" i="0" dirty="0">
              <a:effectLst/>
              <a:latin typeface="Menlo"/>
            </a:endParaRPr>
          </a:p>
          <a:p>
            <a:br>
              <a:rPr lang="en-US" sz="6800" b="0" i="0" dirty="0">
                <a:effectLst/>
                <a:latin typeface="Menlo"/>
              </a:rPr>
            </a:br>
            <a:endParaRPr lang="en-US" sz="6800" b="0" i="0" dirty="0">
              <a:effectLst/>
              <a:latin typeface="Menlo"/>
            </a:endParaRPr>
          </a:p>
          <a:p>
            <a:r>
              <a:rPr lang="en-US" sz="6800" b="0" i="0" dirty="0">
                <a:effectLst/>
                <a:latin typeface="Menlo"/>
              </a:rPr>
              <a:t>figure;</a:t>
            </a:r>
          </a:p>
          <a:p>
            <a:r>
              <a:rPr lang="en-US" sz="6800" b="0" i="0" dirty="0">
                <a:effectLst/>
                <a:latin typeface="Menlo"/>
              </a:rPr>
              <a:t>plot(</a:t>
            </a:r>
            <a:r>
              <a:rPr lang="en-US" sz="6800" b="0" i="0" dirty="0" err="1">
                <a:effectLst/>
                <a:latin typeface="Menlo"/>
              </a:rPr>
              <a:t>w,ay</a:t>
            </a:r>
            <a:r>
              <a:rPr lang="en-US" sz="6800" b="0" i="0" dirty="0">
                <a:effectLst/>
                <a:latin typeface="Menlo"/>
              </a:rPr>
              <a:t>)</a:t>
            </a:r>
          </a:p>
          <a:p>
            <a:r>
              <a:rPr lang="en-US" sz="6800" b="0" i="0" dirty="0">
                <a:effectLst/>
                <a:latin typeface="Menlo"/>
              </a:rPr>
              <a:t>title(</a:t>
            </a:r>
            <a:r>
              <a:rPr lang="en-US" sz="6800" b="0" i="0" dirty="0">
                <a:solidFill>
                  <a:srgbClr val="AA04F9"/>
                </a:solidFill>
                <a:effectLst/>
                <a:latin typeface="Menlo"/>
              </a:rPr>
              <a:t>"The variation of AY with Weight per unit length"</a:t>
            </a:r>
            <a:r>
              <a:rPr lang="en-US" sz="6800" b="0" i="0" dirty="0">
                <a:effectLst/>
                <a:latin typeface="Menlo"/>
              </a:rPr>
              <a:t>)</a:t>
            </a:r>
          </a:p>
          <a:p>
            <a:r>
              <a:rPr lang="en-US" sz="6800" b="0" i="0" dirty="0" err="1">
                <a:effectLst/>
                <a:latin typeface="Menlo"/>
              </a:rPr>
              <a:t>xlabel</a:t>
            </a:r>
            <a:r>
              <a:rPr lang="en-US" sz="6800" b="0" i="0" dirty="0">
                <a:effectLst/>
                <a:latin typeface="Menlo"/>
              </a:rPr>
              <a:t>(</a:t>
            </a:r>
            <a:r>
              <a:rPr lang="en-US" sz="6800" b="0" i="0" dirty="0">
                <a:solidFill>
                  <a:srgbClr val="AA04F9"/>
                </a:solidFill>
                <a:effectLst/>
                <a:latin typeface="Menlo"/>
              </a:rPr>
              <a:t>"Weight per unit length "</a:t>
            </a:r>
            <a:r>
              <a:rPr lang="en-US" sz="6800" b="0" i="0" dirty="0">
                <a:effectLst/>
                <a:latin typeface="Menlo"/>
              </a:rPr>
              <a:t>)</a:t>
            </a:r>
          </a:p>
          <a:p>
            <a:r>
              <a:rPr lang="en-US" sz="6800" b="0" i="0" dirty="0" err="1">
                <a:effectLst/>
                <a:latin typeface="Menlo"/>
              </a:rPr>
              <a:t>ylabel</a:t>
            </a:r>
            <a:r>
              <a:rPr lang="en-US" sz="6800" b="0" i="0" dirty="0">
                <a:effectLst/>
                <a:latin typeface="Menlo"/>
              </a:rPr>
              <a:t>(</a:t>
            </a:r>
            <a:r>
              <a:rPr lang="en-US" sz="6800" b="0" i="0" dirty="0">
                <a:solidFill>
                  <a:srgbClr val="AA04F9"/>
                </a:solidFill>
                <a:effectLst/>
                <a:latin typeface="Menlo"/>
              </a:rPr>
              <a:t>"AY in N "</a:t>
            </a:r>
            <a:r>
              <a:rPr lang="en-US" sz="6800" b="0" i="0" dirty="0">
                <a:effectLst/>
                <a:latin typeface="Menlo"/>
              </a:rPr>
              <a:t>)</a:t>
            </a:r>
          </a:p>
          <a:p>
            <a:br>
              <a:rPr lang="en-US" sz="6800" b="0" i="0" dirty="0">
                <a:effectLst/>
                <a:latin typeface="Menlo"/>
              </a:rPr>
            </a:br>
            <a:endParaRPr lang="en-US" sz="6800" b="0" i="0" dirty="0">
              <a:effectLst/>
              <a:latin typeface="Menlo"/>
            </a:endParaRPr>
          </a:p>
          <a:p>
            <a:r>
              <a:rPr lang="en-US" sz="6800" b="0" i="0" dirty="0">
                <a:effectLst/>
                <a:latin typeface="Menlo"/>
              </a:rPr>
              <a:t>figure;</a:t>
            </a:r>
          </a:p>
          <a:p>
            <a:r>
              <a:rPr lang="en-US" sz="6800" b="0" i="0" dirty="0">
                <a:effectLst/>
                <a:latin typeface="Menlo"/>
              </a:rPr>
              <a:t>plot(</a:t>
            </a:r>
            <a:r>
              <a:rPr lang="en-US" sz="6800" b="0" i="0" dirty="0" err="1">
                <a:effectLst/>
                <a:latin typeface="Menlo"/>
              </a:rPr>
              <a:t>w,by</a:t>
            </a:r>
            <a:r>
              <a:rPr lang="en-US" sz="6800" b="0" i="0" dirty="0">
                <a:effectLst/>
                <a:latin typeface="Menlo"/>
              </a:rPr>
              <a:t>)</a:t>
            </a:r>
          </a:p>
          <a:p>
            <a:r>
              <a:rPr lang="en-US" sz="6800" b="0" i="0" dirty="0">
                <a:effectLst/>
                <a:latin typeface="Menlo"/>
              </a:rPr>
              <a:t>title(</a:t>
            </a:r>
            <a:r>
              <a:rPr lang="en-US" sz="6800" b="0" i="0" dirty="0">
                <a:solidFill>
                  <a:srgbClr val="AA04F9"/>
                </a:solidFill>
                <a:effectLst/>
                <a:latin typeface="Menlo"/>
              </a:rPr>
              <a:t>"The variation of BY with Weight per unit length"</a:t>
            </a:r>
            <a:r>
              <a:rPr lang="en-US" sz="6800" b="0" i="0" dirty="0">
                <a:effectLst/>
                <a:latin typeface="Menlo"/>
              </a:rPr>
              <a:t>)</a:t>
            </a:r>
          </a:p>
          <a:p>
            <a:r>
              <a:rPr lang="en-US" sz="6800" b="0" i="0" dirty="0" err="1">
                <a:effectLst/>
                <a:latin typeface="Menlo"/>
              </a:rPr>
              <a:t>xlabel</a:t>
            </a:r>
            <a:r>
              <a:rPr lang="en-US" sz="6800" b="0" i="0" dirty="0">
                <a:effectLst/>
                <a:latin typeface="Menlo"/>
              </a:rPr>
              <a:t>(</a:t>
            </a:r>
            <a:r>
              <a:rPr lang="en-US" sz="6800" b="0" i="0" dirty="0">
                <a:solidFill>
                  <a:srgbClr val="AA04F9"/>
                </a:solidFill>
                <a:effectLst/>
                <a:latin typeface="Menlo"/>
              </a:rPr>
              <a:t>"Weight per unit length "</a:t>
            </a:r>
            <a:r>
              <a:rPr lang="en-US" sz="6800" b="0" i="0" dirty="0">
                <a:effectLst/>
                <a:latin typeface="Menlo"/>
              </a:rPr>
              <a:t>)</a:t>
            </a:r>
          </a:p>
          <a:p>
            <a:r>
              <a:rPr lang="en-US" sz="6800" b="0" i="0" dirty="0" err="1">
                <a:effectLst/>
                <a:latin typeface="Menlo"/>
              </a:rPr>
              <a:t>ylabel</a:t>
            </a:r>
            <a:r>
              <a:rPr lang="en-US" sz="6800" b="0" i="0" dirty="0">
                <a:effectLst/>
                <a:latin typeface="Menlo"/>
              </a:rPr>
              <a:t>(</a:t>
            </a:r>
            <a:r>
              <a:rPr lang="en-US" sz="6800" b="0" i="0" dirty="0">
                <a:solidFill>
                  <a:srgbClr val="AA04F9"/>
                </a:solidFill>
                <a:effectLst/>
                <a:latin typeface="Menlo"/>
              </a:rPr>
              <a:t>"BY in N "</a:t>
            </a:r>
            <a:r>
              <a:rPr lang="en-US" sz="68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a:p>
            <a:endParaRPr lang="en-IN" sz="1800" b="0" i="0" dirty="0">
              <a:effectLst/>
              <a:latin typeface="Menlo"/>
            </a:endParaRPr>
          </a:p>
        </p:txBody>
      </p:sp>
    </p:spTree>
    <p:extLst>
      <p:ext uri="{BB962C8B-B14F-4D97-AF65-F5344CB8AC3E}">
        <p14:creationId xmlns:p14="http://schemas.microsoft.com/office/powerpoint/2010/main" val="1222985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CA40D-48B4-4299-A4C0-59E5DBD2B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B53321A9-2EF0-4371-AE34-00D41524BA25}"/>
              </a:ext>
            </a:extLst>
          </p:cNvPr>
          <p:cNvSpPr txBox="1"/>
          <p:nvPr/>
        </p:nvSpPr>
        <p:spPr>
          <a:xfrm>
            <a:off x="3015656" y="197609"/>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OUTPUT</a:t>
            </a:r>
          </a:p>
        </p:txBody>
      </p:sp>
      <p:sp>
        <p:nvSpPr>
          <p:cNvPr id="5" name="Rectangle: Rounded Corners 4">
            <a:extLst>
              <a:ext uri="{FF2B5EF4-FFF2-40B4-BE49-F238E27FC236}">
                <a16:creationId xmlns:a16="http://schemas.microsoft.com/office/drawing/2014/main" id="{F8A52414-F653-405E-A467-3E8310CD7159}"/>
              </a:ext>
            </a:extLst>
          </p:cNvPr>
          <p:cNvSpPr/>
          <p:nvPr/>
        </p:nvSpPr>
        <p:spPr>
          <a:xfrm>
            <a:off x="1943406" y="168788"/>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6" name="Rectangle: Rounded Corners 5">
            <a:extLst>
              <a:ext uri="{FF2B5EF4-FFF2-40B4-BE49-F238E27FC236}">
                <a16:creationId xmlns:a16="http://schemas.microsoft.com/office/drawing/2014/main" id="{4D967A03-B120-4E62-9FC8-E52DCB112DF3}"/>
              </a:ext>
            </a:extLst>
          </p:cNvPr>
          <p:cNvSpPr/>
          <p:nvPr/>
        </p:nvSpPr>
        <p:spPr>
          <a:xfrm>
            <a:off x="5343478" y="172255"/>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7" name="Graphic 6" descr="Blueprint outline">
            <a:extLst>
              <a:ext uri="{FF2B5EF4-FFF2-40B4-BE49-F238E27FC236}">
                <a16:creationId xmlns:a16="http://schemas.microsoft.com/office/drawing/2014/main" id="{12C07436-4FBF-466F-AFB7-3959226C39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9760" y="298555"/>
            <a:ext cx="446026" cy="446026"/>
          </a:xfrm>
          <a:prstGeom prst="rect">
            <a:avLst/>
          </a:prstGeom>
        </p:spPr>
      </p:pic>
      <p:pic>
        <p:nvPicPr>
          <p:cNvPr id="8" name="Graphic 7" descr="Blueprint outline">
            <a:extLst>
              <a:ext uri="{FF2B5EF4-FFF2-40B4-BE49-F238E27FC236}">
                <a16:creationId xmlns:a16="http://schemas.microsoft.com/office/drawing/2014/main" id="{B7A6C354-C667-4122-B5BC-04F7B82109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6726" y="297761"/>
            <a:ext cx="446026" cy="446026"/>
          </a:xfrm>
          <a:prstGeom prst="rect">
            <a:avLst/>
          </a:prstGeom>
        </p:spPr>
      </p:pic>
      <p:graphicFrame>
        <p:nvGraphicFramePr>
          <p:cNvPr id="9" name="Object 8">
            <a:extLst>
              <a:ext uri="{FF2B5EF4-FFF2-40B4-BE49-F238E27FC236}">
                <a16:creationId xmlns:a16="http://schemas.microsoft.com/office/drawing/2014/main" id="{827DB005-8575-4ECA-A79A-2BBA6C0DD2B0}"/>
              </a:ext>
            </a:extLst>
          </p:cNvPr>
          <p:cNvGraphicFramePr>
            <a:graphicFrameLocks noChangeAspect="1"/>
          </p:cNvGraphicFramePr>
          <p:nvPr>
            <p:extLst>
              <p:ext uri="{D42A27DB-BD31-4B8C-83A1-F6EECF244321}">
                <p14:modId xmlns:p14="http://schemas.microsoft.com/office/powerpoint/2010/main" val="2756618382"/>
              </p:ext>
            </p:extLst>
          </p:nvPr>
        </p:nvGraphicFramePr>
        <p:xfrm>
          <a:off x="2069760" y="1263743"/>
          <a:ext cx="4187605" cy="2003892"/>
        </p:xfrm>
        <a:graphic>
          <a:graphicData uri="http://schemas.openxmlformats.org/presentationml/2006/ole">
            <mc:AlternateContent xmlns:mc="http://schemas.openxmlformats.org/markup-compatibility/2006">
              <mc:Choice xmlns:v="urn:schemas-microsoft-com:vml" Requires="v">
                <p:oleObj spid="_x0000_s63653" name="Bitmap Image" r:id="rId6" imgW="3314880" imgH="1226880" progId="Paint.Picture">
                  <p:embed/>
                </p:oleObj>
              </mc:Choice>
              <mc:Fallback>
                <p:oleObj name="Bitmap Image" r:id="rId6" imgW="3314880" imgH="1226880" progId="Paint.Picture">
                  <p:embed/>
                  <p:pic>
                    <p:nvPicPr>
                      <p:cNvPr id="9" name="Object 8">
                        <a:extLst>
                          <a:ext uri="{FF2B5EF4-FFF2-40B4-BE49-F238E27FC236}">
                            <a16:creationId xmlns:a16="http://schemas.microsoft.com/office/drawing/2014/main" id="{827DB005-8575-4ECA-A79A-2BBA6C0DD2B0}"/>
                          </a:ext>
                        </a:extLst>
                      </p:cNvPr>
                      <p:cNvPicPr/>
                      <p:nvPr/>
                    </p:nvPicPr>
                    <p:blipFill>
                      <a:blip r:embed="rId7"/>
                      <a:stretch>
                        <a:fillRect/>
                      </a:stretch>
                    </p:blipFill>
                    <p:spPr>
                      <a:xfrm>
                        <a:off x="2069760" y="1263743"/>
                        <a:ext cx="4187605" cy="2003892"/>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F8399852-B513-4FE9-8987-E2BFE599DE73}"/>
              </a:ext>
            </a:extLst>
          </p:cNvPr>
          <p:cNvGraphicFramePr>
            <a:graphicFrameLocks noChangeAspect="1"/>
          </p:cNvGraphicFramePr>
          <p:nvPr>
            <p:extLst>
              <p:ext uri="{D42A27DB-BD31-4B8C-83A1-F6EECF244321}">
                <p14:modId xmlns:p14="http://schemas.microsoft.com/office/powerpoint/2010/main" val="2802845450"/>
              </p:ext>
            </p:extLst>
          </p:nvPr>
        </p:nvGraphicFramePr>
        <p:xfrm>
          <a:off x="2069760" y="3150731"/>
          <a:ext cx="4122390" cy="3310896"/>
        </p:xfrm>
        <a:graphic>
          <a:graphicData uri="http://schemas.openxmlformats.org/presentationml/2006/ole">
            <mc:AlternateContent xmlns:mc="http://schemas.openxmlformats.org/markup-compatibility/2006">
              <mc:Choice xmlns:v="urn:schemas-microsoft-com:vml" Requires="v">
                <p:oleObj spid="_x0000_s63654" name="Bitmap Image" r:id="rId8" imgW="4838760" imgH="3886200" progId="Paint.Picture">
                  <p:embed/>
                </p:oleObj>
              </mc:Choice>
              <mc:Fallback>
                <p:oleObj name="Bitmap Image" r:id="rId8" imgW="4838760" imgH="3886200" progId="Paint.Picture">
                  <p:embed/>
                  <p:pic>
                    <p:nvPicPr>
                      <p:cNvPr id="10" name="Object 9">
                        <a:extLst>
                          <a:ext uri="{FF2B5EF4-FFF2-40B4-BE49-F238E27FC236}">
                            <a16:creationId xmlns:a16="http://schemas.microsoft.com/office/drawing/2014/main" id="{F8399852-B513-4FE9-8987-E2BFE599DE73}"/>
                          </a:ext>
                        </a:extLst>
                      </p:cNvPr>
                      <p:cNvPicPr/>
                      <p:nvPr/>
                    </p:nvPicPr>
                    <p:blipFill>
                      <a:blip r:embed="rId9"/>
                      <a:stretch>
                        <a:fillRect/>
                      </a:stretch>
                    </p:blipFill>
                    <p:spPr>
                      <a:xfrm>
                        <a:off x="2069760" y="3150731"/>
                        <a:ext cx="4122390" cy="3310896"/>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3663C48-04D0-404D-8DF4-6050768200DB}"/>
              </a:ext>
            </a:extLst>
          </p:cNvPr>
          <p:cNvGraphicFramePr>
            <a:graphicFrameLocks noChangeAspect="1"/>
          </p:cNvGraphicFramePr>
          <p:nvPr>
            <p:extLst>
              <p:ext uri="{D42A27DB-BD31-4B8C-83A1-F6EECF244321}">
                <p14:modId xmlns:p14="http://schemas.microsoft.com/office/powerpoint/2010/main" val="2745784420"/>
              </p:ext>
            </p:extLst>
          </p:nvPr>
        </p:nvGraphicFramePr>
        <p:xfrm>
          <a:off x="7091370" y="439270"/>
          <a:ext cx="4122390" cy="3310896"/>
        </p:xfrm>
        <a:graphic>
          <a:graphicData uri="http://schemas.openxmlformats.org/presentationml/2006/ole">
            <mc:AlternateContent xmlns:mc="http://schemas.openxmlformats.org/markup-compatibility/2006">
              <mc:Choice xmlns:v="urn:schemas-microsoft-com:vml" Requires="v">
                <p:oleObj spid="_x0000_s63655" name="Bitmap Image" r:id="rId10" imgW="4754880" imgH="3886200" progId="Paint.Picture">
                  <p:embed/>
                </p:oleObj>
              </mc:Choice>
              <mc:Fallback>
                <p:oleObj name="Bitmap Image" r:id="rId10" imgW="4754880" imgH="3886200" progId="Paint.Picture">
                  <p:embed/>
                  <p:pic>
                    <p:nvPicPr>
                      <p:cNvPr id="11" name="Object 10">
                        <a:extLst>
                          <a:ext uri="{FF2B5EF4-FFF2-40B4-BE49-F238E27FC236}">
                            <a16:creationId xmlns:a16="http://schemas.microsoft.com/office/drawing/2014/main" id="{A3663C48-04D0-404D-8DF4-6050768200DB}"/>
                          </a:ext>
                        </a:extLst>
                      </p:cNvPr>
                      <p:cNvPicPr/>
                      <p:nvPr/>
                    </p:nvPicPr>
                    <p:blipFill>
                      <a:blip r:embed="rId11"/>
                      <a:stretch>
                        <a:fillRect/>
                      </a:stretch>
                    </p:blipFill>
                    <p:spPr>
                      <a:xfrm>
                        <a:off x="7091370" y="439270"/>
                        <a:ext cx="4122390" cy="3310896"/>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7E2D7720-EA19-41A8-9877-E1BB2968215A}"/>
              </a:ext>
            </a:extLst>
          </p:cNvPr>
          <p:cNvGraphicFramePr>
            <a:graphicFrameLocks noChangeAspect="1"/>
          </p:cNvGraphicFramePr>
          <p:nvPr>
            <p:extLst>
              <p:ext uri="{D42A27DB-BD31-4B8C-83A1-F6EECF244321}">
                <p14:modId xmlns:p14="http://schemas.microsoft.com/office/powerpoint/2010/main" val="3161114703"/>
              </p:ext>
            </p:extLst>
          </p:nvPr>
        </p:nvGraphicFramePr>
        <p:xfrm>
          <a:off x="7208557" y="4303059"/>
          <a:ext cx="4005203" cy="1651533"/>
        </p:xfrm>
        <a:graphic>
          <a:graphicData uri="http://schemas.openxmlformats.org/presentationml/2006/ole">
            <mc:AlternateContent xmlns:mc="http://schemas.openxmlformats.org/markup-compatibility/2006">
              <mc:Choice xmlns:v="urn:schemas-microsoft-com:vml" Requires="v">
                <p:oleObj spid="_x0000_s63656" name="Bitmap Image" r:id="rId12" imgW="3116520" imgH="1333440" progId="Paint.Picture">
                  <p:embed/>
                </p:oleObj>
              </mc:Choice>
              <mc:Fallback>
                <p:oleObj name="Bitmap Image" r:id="rId12" imgW="3116520" imgH="1333440" progId="Paint.Picture">
                  <p:embed/>
                  <p:pic>
                    <p:nvPicPr>
                      <p:cNvPr id="12" name="Object 11">
                        <a:extLst>
                          <a:ext uri="{FF2B5EF4-FFF2-40B4-BE49-F238E27FC236}">
                            <a16:creationId xmlns:a16="http://schemas.microsoft.com/office/drawing/2014/main" id="{7E2D7720-EA19-41A8-9877-E1BB2968215A}"/>
                          </a:ext>
                        </a:extLst>
                      </p:cNvPr>
                      <p:cNvPicPr/>
                      <p:nvPr/>
                    </p:nvPicPr>
                    <p:blipFill>
                      <a:blip r:embed="rId13"/>
                      <a:stretch>
                        <a:fillRect/>
                      </a:stretch>
                    </p:blipFill>
                    <p:spPr>
                      <a:xfrm>
                        <a:off x="7208557" y="4303059"/>
                        <a:ext cx="4005203" cy="1651533"/>
                      </a:xfrm>
                      <a:prstGeom prst="rect">
                        <a:avLst/>
                      </a:prstGeom>
                    </p:spPr>
                  </p:pic>
                </p:oleObj>
              </mc:Fallback>
            </mc:AlternateContent>
          </a:graphicData>
        </a:graphic>
      </p:graphicFrame>
    </p:spTree>
    <p:extLst>
      <p:ext uri="{BB962C8B-B14F-4D97-AF65-F5344CB8AC3E}">
        <p14:creationId xmlns:p14="http://schemas.microsoft.com/office/powerpoint/2010/main" val="3342952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B29906-F0F5-479E-8AE7-5B547A03B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4"/>
            <a:ext cx="9144000" cy="6858000"/>
          </a:xfrm>
          <a:prstGeom prst="rect">
            <a:avLst/>
          </a:prstGeom>
        </p:spPr>
      </p:pic>
      <p:graphicFrame>
        <p:nvGraphicFramePr>
          <p:cNvPr id="4" name="Object 3">
            <a:extLst>
              <a:ext uri="{FF2B5EF4-FFF2-40B4-BE49-F238E27FC236}">
                <a16:creationId xmlns:a16="http://schemas.microsoft.com/office/drawing/2014/main" id="{61DD5295-2B88-486A-A827-85739A044221}"/>
              </a:ext>
            </a:extLst>
          </p:cNvPr>
          <p:cNvGraphicFramePr>
            <a:graphicFrameLocks noChangeAspect="1"/>
          </p:cNvGraphicFramePr>
          <p:nvPr>
            <p:extLst>
              <p:ext uri="{D42A27DB-BD31-4B8C-83A1-F6EECF244321}">
                <p14:modId xmlns:p14="http://schemas.microsoft.com/office/powerpoint/2010/main" val="3882723388"/>
              </p:ext>
            </p:extLst>
          </p:nvPr>
        </p:nvGraphicFramePr>
        <p:xfrm>
          <a:off x="2026024" y="232989"/>
          <a:ext cx="4320988" cy="3119811"/>
        </p:xfrm>
        <a:graphic>
          <a:graphicData uri="http://schemas.openxmlformats.org/presentationml/2006/ole">
            <mc:AlternateContent xmlns:mc="http://schemas.openxmlformats.org/markup-compatibility/2006">
              <mc:Choice xmlns:v="urn:schemas-microsoft-com:vml" Requires="v">
                <p:oleObj spid="_x0000_s65619" name="Bitmap Image" r:id="rId4" imgW="4876920" imgH="3886200" progId="Paint.Picture">
                  <p:embed/>
                </p:oleObj>
              </mc:Choice>
              <mc:Fallback>
                <p:oleObj name="Bitmap Image" r:id="rId4" imgW="4876920" imgH="3886200" progId="Paint.Picture">
                  <p:embed/>
                  <p:pic>
                    <p:nvPicPr>
                      <p:cNvPr id="4" name="Object 3">
                        <a:extLst>
                          <a:ext uri="{FF2B5EF4-FFF2-40B4-BE49-F238E27FC236}">
                            <a16:creationId xmlns:a16="http://schemas.microsoft.com/office/drawing/2014/main" id="{61DD5295-2B88-486A-A827-85739A044221}"/>
                          </a:ext>
                        </a:extLst>
                      </p:cNvPr>
                      <p:cNvPicPr/>
                      <p:nvPr/>
                    </p:nvPicPr>
                    <p:blipFill>
                      <a:blip r:embed="rId5"/>
                      <a:stretch>
                        <a:fillRect/>
                      </a:stretch>
                    </p:blipFill>
                    <p:spPr>
                      <a:xfrm>
                        <a:off x="2026024" y="232989"/>
                        <a:ext cx="4320988" cy="311981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83192C8-3BC1-4DBE-847D-60BE4294AD2C}"/>
              </a:ext>
            </a:extLst>
          </p:cNvPr>
          <p:cNvGraphicFramePr>
            <a:graphicFrameLocks noChangeAspect="1"/>
          </p:cNvGraphicFramePr>
          <p:nvPr>
            <p:extLst>
              <p:ext uri="{D42A27DB-BD31-4B8C-83A1-F6EECF244321}">
                <p14:modId xmlns:p14="http://schemas.microsoft.com/office/powerpoint/2010/main" val="759427672"/>
              </p:ext>
            </p:extLst>
          </p:nvPr>
        </p:nvGraphicFramePr>
        <p:xfrm>
          <a:off x="2026024" y="3586583"/>
          <a:ext cx="4320988" cy="3038427"/>
        </p:xfrm>
        <a:graphic>
          <a:graphicData uri="http://schemas.openxmlformats.org/presentationml/2006/ole">
            <mc:AlternateContent xmlns:mc="http://schemas.openxmlformats.org/markup-compatibility/2006">
              <mc:Choice xmlns:v="urn:schemas-microsoft-com:vml" Requires="v">
                <p:oleObj spid="_x0000_s65620" name="Bitmap Image" r:id="rId6" imgW="4899600" imgH="3909240" progId="Paint.Picture">
                  <p:embed/>
                </p:oleObj>
              </mc:Choice>
              <mc:Fallback>
                <p:oleObj name="Bitmap Image" r:id="rId6" imgW="4899600" imgH="3909240" progId="Paint.Picture">
                  <p:embed/>
                  <p:pic>
                    <p:nvPicPr>
                      <p:cNvPr id="5" name="Object 4">
                        <a:extLst>
                          <a:ext uri="{FF2B5EF4-FFF2-40B4-BE49-F238E27FC236}">
                            <a16:creationId xmlns:a16="http://schemas.microsoft.com/office/drawing/2014/main" id="{483192C8-3BC1-4DBE-847D-60BE4294AD2C}"/>
                          </a:ext>
                        </a:extLst>
                      </p:cNvPr>
                      <p:cNvPicPr/>
                      <p:nvPr/>
                    </p:nvPicPr>
                    <p:blipFill>
                      <a:blip r:embed="rId7"/>
                      <a:stretch>
                        <a:fillRect/>
                      </a:stretch>
                    </p:blipFill>
                    <p:spPr>
                      <a:xfrm>
                        <a:off x="2026024" y="3586583"/>
                        <a:ext cx="4320988" cy="3038427"/>
                      </a:xfrm>
                      <a:prstGeom prst="rect">
                        <a:avLst/>
                      </a:prstGeom>
                    </p:spPr>
                  </p:pic>
                </p:oleObj>
              </mc:Fallback>
            </mc:AlternateContent>
          </a:graphicData>
        </a:graphic>
      </p:graphicFrame>
      <p:graphicFrame>
        <p:nvGraphicFramePr>
          <p:cNvPr id="6" name="Table 5">
            <a:extLst>
              <a:ext uri="{FF2B5EF4-FFF2-40B4-BE49-F238E27FC236}">
                <a16:creationId xmlns:a16="http://schemas.microsoft.com/office/drawing/2014/main" id="{04EBA957-5853-495C-BC51-5B0D20578F1D}"/>
              </a:ext>
            </a:extLst>
          </p:cNvPr>
          <p:cNvGraphicFramePr>
            <a:graphicFrameLocks noGrp="1"/>
          </p:cNvGraphicFramePr>
          <p:nvPr>
            <p:extLst>
              <p:ext uri="{D42A27DB-BD31-4B8C-83A1-F6EECF244321}">
                <p14:modId xmlns:p14="http://schemas.microsoft.com/office/powerpoint/2010/main" val="79190259"/>
              </p:ext>
            </p:extLst>
          </p:nvPr>
        </p:nvGraphicFramePr>
        <p:xfrm>
          <a:off x="7063667" y="1292069"/>
          <a:ext cx="4590093" cy="3813727"/>
        </p:xfrm>
        <a:graphic>
          <a:graphicData uri="http://schemas.openxmlformats.org/drawingml/2006/table">
            <a:tbl>
              <a:tblPr firstRow="1" bandRow="1">
                <a:tableStyleId>{5C22544A-7EE6-4342-B048-85BDC9FD1C3A}</a:tableStyleId>
              </a:tblPr>
              <a:tblGrid>
                <a:gridCol w="4590093">
                  <a:extLst>
                    <a:ext uri="{9D8B030D-6E8A-4147-A177-3AD203B41FA5}">
                      <a16:colId xmlns:a16="http://schemas.microsoft.com/office/drawing/2014/main" val="2713207551"/>
                    </a:ext>
                  </a:extLst>
                </a:gridCol>
              </a:tblGrid>
              <a:tr h="586547">
                <a:tc>
                  <a:txBody>
                    <a:bodyPr/>
                    <a:lstStyle/>
                    <a:p>
                      <a:r>
                        <a:rPr lang="en-IN" dirty="0">
                          <a:solidFill>
                            <a:schemeClr val="accent6">
                              <a:lumMod val="50000"/>
                            </a:schemeClr>
                          </a:solidFill>
                        </a:rPr>
                        <a:t>   CONCEPTS USED IN THE  QUESTION</a:t>
                      </a:r>
                    </a:p>
                  </a:txBody>
                  <a:tcPr/>
                </a:tc>
                <a:extLst>
                  <a:ext uri="{0D108BD9-81ED-4DB2-BD59-A6C34878D82A}">
                    <a16:rowId xmlns:a16="http://schemas.microsoft.com/office/drawing/2014/main" val="2098168207"/>
                  </a:ext>
                </a:extLst>
              </a:tr>
              <a:tr h="806795">
                <a:tc>
                  <a:txBody>
                    <a:bodyPr/>
                    <a:lstStyle/>
                    <a:p>
                      <a:r>
                        <a:rPr lang="en-IN" dirty="0">
                          <a:solidFill>
                            <a:schemeClr val="accent6"/>
                          </a:solidFill>
                        </a:rPr>
                        <a:t>1.CENTROID</a:t>
                      </a:r>
                    </a:p>
                  </a:txBody>
                  <a:tcPr/>
                </a:tc>
                <a:extLst>
                  <a:ext uri="{0D108BD9-81ED-4DB2-BD59-A6C34878D82A}">
                    <a16:rowId xmlns:a16="http://schemas.microsoft.com/office/drawing/2014/main" val="4223281572"/>
                  </a:ext>
                </a:extLst>
              </a:tr>
              <a:tr h="806795">
                <a:tc>
                  <a:txBody>
                    <a:bodyPr/>
                    <a:lstStyle/>
                    <a:p>
                      <a:r>
                        <a:rPr lang="en-IN" dirty="0">
                          <a:solidFill>
                            <a:schemeClr val="accent6"/>
                          </a:solidFill>
                        </a:rPr>
                        <a:t>3CENTRE OF GRAVITY</a:t>
                      </a:r>
                    </a:p>
                  </a:txBody>
                  <a:tcPr/>
                </a:tc>
                <a:extLst>
                  <a:ext uri="{0D108BD9-81ED-4DB2-BD59-A6C34878D82A}">
                    <a16:rowId xmlns:a16="http://schemas.microsoft.com/office/drawing/2014/main" val="85906083"/>
                  </a:ext>
                </a:extLst>
              </a:tr>
              <a:tr h="806795">
                <a:tc>
                  <a:txBody>
                    <a:bodyPr/>
                    <a:lstStyle/>
                    <a:p>
                      <a:r>
                        <a:rPr lang="en-IN" dirty="0">
                          <a:solidFill>
                            <a:schemeClr val="accent6"/>
                          </a:solidFill>
                        </a:rPr>
                        <a:t>3.FORCE EQUILIBRIUM</a:t>
                      </a:r>
                    </a:p>
                  </a:txBody>
                  <a:tcPr/>
                </a:tc>
                <a:extLst>
                  <a:ext uri="{0D108BD9-81ED-4DB2-BD59-A6C34878D82A}">
                    <a16:rowId xmlns:a16="http://schemas.microsoft.com/office/drawing/2014/main" val="3762320281"/>
                  </a:ext>
                </a:extLst>
              </a:tr>
              <a:tr h="806795">
                <a:tc>
                  <a:txBody>
                    <a:bodyPr/>
                    <a:lstStyle/>
                    <a:p>
                      <a:r>
                        <a:rPr lang="en-IN" dirty="0">
                          <a:solidFill>
                            <a:schemeClr val="accent6"/>
                          </a:solidFill>
                        </a:rPr>
                        <a:t>4.SUPPORTS AND SUPPORT REACTIONS</a:t>
                      </a:r>
                    </a:p>
                  </a:txBody>
                  <a:tcPr/>
                </a:tc>
                <a:extLst>
                  <a:ext uri="{0D108BD9-81ED-4DB2-BD59-A6C34878D82A}">
                    <a16:rowId xmlns:a16="http://schemas.microsoft.com/office/drawing/2014/main" val="300051907"/>
                  </a:ext>
                </a:extLst>
              </a:tr>
            </a:tbl>
          </a:graphicData>
        </a:graphic>
      </p:graphicFrame>
    </p:spTree>
    <p:extLst>
      <p:ext uri="{BB962C8B-B14F-4D97-AF65-F5344CB8AC3E}">
        <p14:creationId xmlns:p14="http://schemas.microsoft.com/office/powerpoint/2010/main" val="25812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GROUP NO - 12</a:t>
            </a:r>
            <a:endParaRPr lang="ko-KR" altLang="en-US" dirty="0"/>
          </a:p>
        </p:txBody>
      </p:sp>
      <p:graphicFrame>
        <p:nvGraphicFramePr>
          <p:cNvPr id="6" name="Table 6">
            <a:extLst>
              <a:ext uri="{FF2B5EF4-FFF2-40B4-BE49-F238E27FC236}">
                <a16:creationId xmlns:a16="http://schemas.microsoft.com/office/drawing/2014/main" id="{52B3CBE6-CFE8-4EEB-B686-019029817362}"/>
              </a:ext>
            </a:extLst>
          </p:cNvPr>
          <p:cNvGraphicFramePr>
            <a:graphicFrameLocks noGrp="1"/>
          </p:cNvGraphicFramePr>
          <p:nvPr>
            <p:ph idx="1"/>
            <p:extLst>
              <p:ext uri="{D42A27DB-BD31-4B8C-83A1-F6EECF244321}">
                <p14:modId xmlns:p14="http://schemas.microsoft.com/office/powerpoint/2010/main" val="2311340666"/>
              </p:ext>
            </p:extLst>
          </p:nvPr>
        </p:nvGraphicFramePr>
        <p:xfrm>
          <a:off x="800101" y="2085975"/>
          <a:ext cx="10401300" cy="3943350"/>
        </p:xfrm>
        <a:graphic>
          <a:graphicData uri="http://schemas.openxmlformats.org/drawingml/2006/table">
            <a:tbl>
              <a:tblPr firstRow="1" bandRow="1">
                <a:tableStyleId>{21E4AEA4-8DFA-4A89-87EB-49C32662AFE0}</a:tableStyleId>
              </a:tblPr>
              <a:tblGrid>
                <a:gridCol w="5200650">
                  <a:extLst>
                    <a:ext uri="{9D8B030D-6E8A-4147-A177-3AD203B41FA5}">
                      <a16:colId xmlns:a16="http://schemas.microsoft.com/office/drawing/2014/main" val="3171233174"/>
                    </a:ext>
                  </a:extLst>
                </a:gridCol>
                <a:gridCol w="5200650">
                  <a:extLst>
                    <a:ext uri="{9D8B030D-6E8A-4147-A177-3AD203B41FA5}">
                      <a16:colId xmlns:a16="http://schemas.microsoft.com/office/drawing/2014/main" val="155145917"/>
                    </a:ext>
                  </a:extLst>
                </a:gridCol>
              </a:tblGrid>
              <a:tr h="1002710">
                <a:tc>
                  <a:txBody>
                    <a:bodyPr/>
                    <a:lstStyle/>
                    <a:p>
                      <a:endParaRPr lang="en-IN" dirty="0"/>
                    </a:p>
                    <a:p>
                      <a:r>
                        <a:rPr lang="en-IN" dirty="0"/>
                        <a:t>                              </a:t>
                      </a:r>
                      <a:r>
                        <a:rPr lang="en-IN" sz="2800" dirty="0">
                          <a:solidFill>
                            <a:schemeClr val="accent6">
                              <a:lumMod val="75000"/>
                            </a:schemeClr>
                          </a:solidFill>
                        </a:rPr>
                        <a:t>MEMBERS</a:t>
                      </a:r>
                    </a:p>
                  </a:txBody>
                  <a:tcPr/>
                </a:tc>
                <a:tc>
                  <a:txBody>
                    <a:bodyPr/>
                    <a:lstStyle/>
                    <a:p>
                      <a:endParaRPr lang="en-IN" dirty="0"/>
                    </a:p>
                    <a:p>
                      <a:r>
                        <a:rPr lang="en-IN" sz="2800" dirty="0">
                          <a:solidFill>
                            <a:schemeClr val="accent6">
                              <a:lumMod val="75000"/>
                            </a:schemeClr>
                          </a:solidFill>
                        </a:rPr>
                        <a:t>                       ROLL NO</a:t>
                      </a:r>
                    </a:p>
                  </a:txBody>
                  <a:tcPr/>
                </a:tc>
                <a:extLst>
                  <a:ext uri="{0D108BD9-81ED-4DB2-BD59-A6C34878D82A}">
                    <a16:rowId xmlns:a16="http://schemas.microsoft.com/office/drawing/2014/main" val="1708165162"/>
                  </a:ext>
                </a:extLst>
              </a:tr>
              <a:tr h="887013">
                <a:tc>
                  <a:txBody>
                    <a:bodyPr/>
                    <a:lstStyle/>
                    <a:p>
                      <a:r>
                        <a:rPr lang="en-IN" sz="2000" dirty="0"/>
                        <a:t>             </a:t>
                      </a:r>
                    </a:p>
                    <a:p>
                      <a:r>
                        <a:rPr lang="en-IN" sz="2000" dirty="0"/>
                        <a:t>           S HARI SANKAR</a:t>
                      </a:r>
                    </a:p>
                  </a:txBody>
                  <a:tcPr/>
                </a:tc>
                <a:tc>
                  <a:txBody>
                    <a:bodyPr/>
                    <a:lstStyle/>
                    <a:p>
                      <a:pPr algn="just"/>
                      <a:endParaRPr lang="en-IN" dirty="0"/>
                    </a:p>
                    <a:p>
                      <a:pPr algn="just"/>
                      <a:r>
                        <a:rPr lang="en-IN" sz="2000" dirty="0">
                          <a:solidFill>
                            <a:schemeClr val="accent6">
                              <a:lumMod val="75000"/>
                            </a:schemeClr>
                          </a:solidFill>
                          <a:effectLst/>
                        </a:rPr>
                        <a:t>                          AM.EN.U4AIE21056</a:t>
                      </a:r>
                      <a:endParaRPr lang="en-IN" sz="2000" dirty="0">
                        <a:solidFill>
                          <a:schemeClr val="accent6">
                            <a:lumMod val="75000"/>
                          </a:schemeClr>
                        </a:solidFill>
                      </a:endParaRPr>
                    </a:p>
                  </a:txBody>
                  <a:tcPr/>
                </a:tc>
                <a:extLst>
                  <a:ext uri="{0D108BD9-81ED-4DB2-BD59-A6C34878D82A}">
                    <a16:rowId xmlns:a16="http://schemas.microsoft.com/office/drawing/2014/main" val="3585064474"/>
                  </a:ext>
                </a:extLst>
              </a:tr>
              <a:tr h="501355">
                <a:tc>
                  <a:txBody>
                    <a:bodyPr/>
                    <a:lstStyle/>
                    <a:p>
                      <a:r>
                        <a:rPr lang="en-IN" sz="2000" dirty="0">
                          <a:solidFill>
                            <a:schemeClr val="accent6">
                              <a:lumMod val="75000"/>
                            </a:schemeClr>
                          </a:solidFill>
                          <a:effectLst/>
                        </a:rPr>
                        <a:t>           R RAKESH</a:t>
                      </a:r>
                      <a:endParaRPr lang="en-IN"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just"/>
                      <a:r>
                        <a:rPr lang="en-IN"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AM.EN.U4AIE21052</a:t>
                      </a:r>
                      <a:endParaRPr lang="en-IN" sz="2000" dirty="0">
                        <a:solidFill>
                          <a:schemeClr val="accent6">
                            <a:lumMod val="75000"/>
                          </a:schemeClr>
                        </a:solidFill>
                      </a:endParaRPr>
                    </a:p>
                  </a:txBody>
                  <a:tcPr/>
                </a:tc>
                <a:extLst>
                  <a:ext uri="{0D108BD9-81ED-4DB2-BD59-A6C34878D82A}">
                    <a16:rowId xmlns:a16="http://schemas.microsoft.com/office/drawing/2014/main" val="6522945"/>
                  </a:ext>
                </a:extLst>
              </a:tr>
              <a:tr h="549562">
                <a:tc>
                  <a:txBody>
                    <a:bodyPr/>
                    <a:lstStyle/>
                    <a:p>
                      <a:r>
                        <a:rPr lang="en-IN" dirty="0"/>
                        <a:t>            </a:t>
                      </a:r>
                      <a:r>
                        <a:rPr lang="en-IN"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K SUBHASH </a:t>
                      </a:r>
                      <a:endParaRPr lang="en-IN" sz="2000" dirty="0">
                        <a:solidFill>
                          <a:schemeClr val="accent6">
                            <a:lumMod val="75000"/>
                          </a:schemeClr>
                        </a:solidFill>
                      </a:endParaRPr>
                    </a:p>
                  </a:txBody>
                  <a:tcPr/>
                </a:tc>
                <a:tc>
                  <a:txBody>
                    <a:bodyPr/>
                    <a:lstStyle/>
                    <a:p>
                      <a:pPr algn="just"/>
                      <a:r>
                        <a:rPr lang="en-IN" dirty="0"/>
                        <a:t>                            </a:t>
                      </a:r>
                      <a:r>
                        <a:rPr lang="en-IN"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AM.EN.U4AIE21036</a:t>
                      </a:r>
                      <a:endParaRPr lang="en-IN" dirty="0">
                        <a:solidFill>
                          <a:schemeClr val="accent6">
                            <a:lumMod val="75000"/>
                          </a:schemeClr>
                        </a:solidFill>
                      </a:endParaRPr>
                    </a:p>
                  </a:txBody>
                  <a:tcPr/>
                </a:tc>
                <a:extLst>
                  <a:ext uri="{0D108BD9-81ED-4DB2-BD59-A6C34878D82A}">
                    <a16:rowId xmlns:a16="http://schemas.microsoft.com/office/drawing/2014/main" val="1275624873"/>
                  </a:ext>
                </a:extLst>
              </a:tr>
              <a:tr h="501355">
                <a:tc>
                  <a:txBody>
                    <a:bodyPr/>
                    <a:lstStyle/>
                    <a:p>
                      <a:r>
                        <a:rPr lang="en-IN" sz="2000" dirty="0">
                          <a:solidFill>
                            <a:schemeClr val="accent6">
                              <a:lumMod val="75000"/>
                            </a:schemeClr>
                          </a:solidFill>
                        </a:rPr>
                        <a:t>           </a:t>
                      </a:r>
                      <a:r>
                        <a:rPr lang="en-IN"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SAI MANASA SOUMYA</a:t>
                      </a:r>
                      <a:endParaRPr lang="en-IN" sz="2000" dirty="0">
                        <a:solidFill>
                          <a:schemeClr val="accent6">
                            <a:lumMod val="75000"/>
                          </a:schemeClr>
                        </a:solidFill>
                      </a:endParaRPr>
                    </a:p>
                  </a:txBody>
                  <a:tcPr/>
                </a:tc>
                <a:tc>
                  <a:txBody>
                    <a:bodyPr/>
                    <a:lstStyle/>
                    <a:p>
                      <a:pPr algn="just"/>
                      <a:r>
                        <a:rPr lang="en-IN" dirty="0"/>
                        <a:t>                            </a:t>
                      </a:r>
                      <a:r>
                        <a:rPr lang="en-IN"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AM.EN.U4AIE21057</a:t>
                      </a:r>
                      <a:endParaRPr lang="en-IN" dirty="0">
                        <a:solidFill>
                          <a:schemeClr val="accent6">
                            <a:lumMod val="75000"/>
                          </a:schemeClr>
                        </a:solidFill>
                      </a:endParaRPr>
                    </a:p>
                  </a:txBody>
                  <a:tcPr/>
                </a:tc>
                <a:extLst>
                  <a:ext uri="{0D108BD9-81ED-4DB2-BD59-A6C34878D82A}">
                    <a16:rowId xmlns:a16="http://schemas.microsoft.com/office/drawing/2014/main" val="3336710655"/>
                  </a:ext>
                </a:extLst>
              </a:tr>
              <a:tr h="501355">
                <a:tc>
                  <a:txBody>
                    <a:bodyPr/>
                    <a:lstStyle/>
                    <a:p>
                      <a:r>
                        <a:rPr lang="en-IN" dirty="0"/>
                        <a:t>            </a:t>
                      </a:r>
                      <a:r>
                        <a:rPr lang="en-IN"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CHARISHMA AKSHAYA </a:t>
                      </a:r>
                      <a:endParaRPr lang="en-IN" dirty="0">
                        <a:solidFill>
                          <a:schemeClr val="accent6">
                            <a:lumMod val="75000"/>
                          </a:schemeClr>
                        </a:solidFill>
                      </a:endParaRPr>
                    </a:p>
                  </a:txBody>
                  <a:tcPr/>
                </a:tc>
                <a:tc>
                  <a:txBody>
                    <a:bodyPr/>
                    <a:lstStyle/>
                    <a:p>
                      <a:pPr algn="just"/>
                      <a:r>
                        <a:rPr lang="en-IN" sz="20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AM.EN.U4AIE21051</a:t>
                      </a:r>
                      <a:endParaRPr lang="en-IN" sz="2000" dirty="0">
                        <a:solidFill>
                          <a:schemeClr val="accent6">
                            <a:lumMod val="75000"/>
                          </a:schemeClr>
                        </a:solidFill>
                      </a:endParaRPr>
                    </a:p>
                  </a:txBody>
                  <a:tcPr/>
                </a:tc>
                <a:extLst>
                  <a:ext uri="{0D108BD9-81ED-4DB2-BD59-A6C34878D82A}">
                    <a16:rowId xmlns:a16="http://schemas.microsoft.com/office/drawing/2014/main" val="2395214843"/>
                  </a:ext>
                </a:extLst>
              </a:tr>
            </a:tbl>
          </a:graphicData>
        </a:graphic>
      </p:graphicFrame>
    </p:spTree>
    <p:extLst>
      <p:ext uri="{BB962C8B-B14F-4D97-AF65-F5344CB8AC3E}">
        <p14:creationId xmlns:p14="http://schemas.microsoft.com/office/powerpoint/2010/main" val="2919047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8A0452-95BA-4797-8214-C6F0CEECA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72DA228A-E44E-4E57-B22D-5833D6E75CA1}"/>
              </a:ext>
            </a:extLst>
          </p:cNvPr>
          <p:cNvSpPr txBox="1"/>
          <p:nvPr/>
        </p:nvSpPr>
        <p:spPr>
          <a:xfrm>
            <a:off x="4769223" y="188259"/>
            <a:ext cx="2653553"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PROBLEM - 3</a:t>
            </a:r>
          </a:p>
        </p:txBody>
      </p:sp>
      <p:sp>
        <p:nvSpPr>
          <p:cNvPr id="7" name="Rectangle: Rounded Corners 6">
            <a:extLst>
              <a:ext uri="{FF2B5EF4-FFF2-40B4-BE49-F238E27FC236}">
                <a16:creationId xmlns:a16="http://schemas.microsoft.com/office/drawing/2014/main" id="{449B09E1-1F5B-492C-820D-532B5D255318}"/>
              </a:ext>
            </a:extLst>
          </p:cNvPr>
          <p:cNvSpPr/>
          <p:nvPr/>
        </p:nvSpPr>
        <p:spPr>
          <a:xfrm>
            <a:off x="3653432"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Ruler outline">
            <a:extLst>
              <a:ext uri="{FF2B5EF4-FFF2-40B4-BE49-F238E27FC236}">
                <a16:creationId xmlns:a16="http://schemas.microsoft.com/office/drawing/2014/main" id="{39DABFB2-2007-4BD8-A366-0A3ECA3CD0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6680" y="317232"/>
            <a:ext cx="446026" cy="446026"/>
          </a:xfrm>
          <a:prstGeom prst="rect">
            <a:avLst/>
          </a:prstGeom>
        </p:spPr>
      </p:pic>
      <p:sp>
        <p:nvSpPr>
          <p:cNvPr id="9" name="Rectangle: Rounded Corners 8">
            <a:extLst>
              <a:ext uri="{FF2B5EF4-FFF2-40B4-BE49-F238E27FC236}">
                <a16:creationId xmlns:a16="http://schemas.microsoft.com/office/drawing/2014/main" id="{49B4977C-AA35-4E8E-B525-0FE19BE0D5D6}"/>
              </a:ext>
            </a:extLst>
          </p:cNvPr>
          <p:cNvSpPr/>
          <p:nvPr/>
        </p:nvSpPr>
        <p:spPr>
          <a:xfrm>
            <a:off x="7799293"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0" name="Graphic 9" descr="Ruler outline">
            <a:extLst>
              <a:ext uri="{FF2B5EF4-FFF2-40B4-BE49-F238E27FC236}">
                <a16:creationId xmlns:a16="http://schemas.microsoft.com/office/drawing/2014/main" id="{B03EF841-6EB1-4F91-AC09-595B7654FD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541" y="317232"/>
            <a:ext cx="446026" cy="446026"/>
          </a:xfrm>
          <a:prstGeom prst="rect">
            <a:avLst/>
          </a:prstGeom>
        </p:spPr>
      </p:pic>
      <p:sp>
        <p:nvSpPr>
          <p:cNvPr id="11" name="TextBox 10">
            <a:extLst>
              <a:ext uri="{FF2B5EF4-FFF2-40B4-BE49-F238E27FC236}">
                <a16:creationId xmlns:a16="http://schemas.microsoft.com/office/drawing/2014/main" id="{928E248E-EC7A-4E50-B6A4-BF13A5AD9DB5}"/>
              </a:ext>
            </a:extLst>
          </p:cNvPr>
          <p:cNvSpPr txBox="1"/>
          <p:nvPr/>
        </p:nvSpPr>
        <p:spPr>
          <a:xfrm>
            <a:off x="2221163" y="1316876"/>
            <a:ext cx="5578130" cy="5223892"/>
          </a:xfrm>
          <a:prstGeom prst="rect">
            <a:avLst/>
          </a:prstGeom>
        </p:spPr>
        <p:txBody>
          <a:bodyPr vert="horz" lIns="91440" tIns="45720" rIns="91440" bIns="45720" rtlCol="0">
            <a:normAutofit lnSpcReduction="10000"/>
          </a:bodyPr>
          <a:lstStyle/>
          <a:p>
            <a:pPr>
              <a:spcAft>
                <a:spcPts val="800"/>
              </a:spcAft>
              <a:buFont typeface="Arial" panose="020B0604020202020204" pitchFamily="34" charset="0"/>
            </a:pPr>
            <a:r>
              <a:rPr lang="en-US" sz="2000" dirty="0">
                <a:effectLst/>
              </a:rPr>
              <a:t>There is a curved road of radius 24m banked with an inclination theta 21 degrees present in a road. A car of mass 50 kg rides through</a:t>
            </a:r>
          </a:p>
          <a:p>
            <a:pPr>
              <a:spcAft>
                <a:spcPts val="800"/>
              </a:spcAft>
              <a:buFont typeface="Arial" panose="020B0604020202020204" pitchFamily="34" charset="0"/>
            </a:pPr>
            <a:r>
              <a:rPr lang="en-US" sz="2000" dirty="0">
                <a:effectLst/>
              </a:rPr>
              <a:t>a. Find the frictional force acting on the car if the velocity with which the car moves is 8m/s. Also derive the formulae for max velocity and angle of banking for a given mass M of the car?</a:t>
            </a:r>
          </a:p>
          <a:p>
            <a:pPr>
              <a:spcAft>
                <a:spcPts val="800"/>
              </a:spcAft>
              <a:buFont typeface="Arial" panose="020B0604020202020204" pitchFamily="34" charset="0"/>
            </a:pPr>
            <a:r>
              <a:rPr lang="en-US" sz="2000" dirty="0"/>
              <a:t>b. </a:t>
            </a:r>
            <a:r>
              <a:rPr lang="en-US" sz="2000" dirty="0">
                <a:effectLst/>
              </a:rPr>
              <a:t>Using MATLAB plot the variation of frictional force and mass from 1 to M kg?</a:t>
            </a:r>
          </a:p>
          <a:p>
            <a:pPr lvl="0">
              <a:buFont typeface="Arial" panose="020B0604020202020204" pitchFamily="34" charset="0"/>
            </a:pPr>
            <a:r>
              <a:rPr lang="en-US" sz="2000" dirty="0">
                <a:effectLst/>
              </a:rPr>
              <a:t>c. Using MATLAB take the input from user for different parameters and find the max        velocity of the car?</a:t>
            </a:r>
          </a:p>
          <a:p>
            <a:pPr lvl="0">
              <a:buFont typeface="Arial" panose="020B0604020202020204" pitchFamily="34" charset="0"/>
            </a:pPr>
            <a:endParaRPr lang="en-US" sz="2000" dirty="0">
              <a:effectLst/>
            </a:endParaRPr>
          </a:p>
          <a:p>
            <a:pPr lvl="0">
              <a:spcAft>
                <a:spcPts val="800"/>
              </a:spcAft>
              <a:buFont typeface="Arial" panose="020B0604020202020204" pitchFamily="34" charset="0"/>
            </a:pPr>
            <a:r>
              <a:rPr lang="en-US" sz="2000" dirty="0">
                <a:effectLst/>
              </a:rPr>
              <a:t>d. Using MATLAB plot the variation of Banking Angle theta and the max velocity after taking the input from the user?</a:t>
            </a:r>
          </a:p>
          <a:p>
            <a:pPr>
              <a:buFont typeface="Arial" panose="020B0604020202020204" pitchFamily="34" charset="0"/>
            </a:pPr>
            <a:endParaRPr lang="en-US" sz="1100" dirty="0"/>
          </a:p>
        </p:txBody>
      </p:sp>
      <p:pic>
        <p:nvPicPr>
          <p:cNvPr id="12" name="Picture 11" descr="Banking of Roads -Study Material for IIT JEE | askIITians">
            <a:extLst>
              <a:ext uri="{FF2B5EF4-FFF2-40B4-BE49-F238E27FC236}">
                <a16:creationId xmlns:a16="http://schemas.microsoft.com/office/drawing/2014/main" id="{E881BD5C-6F8B-4718-90F9-BA5DF1E761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581281" y="1984176"/>
            <a:ext cx="4470146" cy="3060640"/>
          </a:xfrm>
          <a:prstGeom prst="rect">
            <a:avLst/>
          </a:prstGeom>
          <a:noFill/>
        </p:spPr>
      </p:pic>
    </p:spTree>
    <p:extLst>
      <p:ext uri="{BB962C8B-B14F-4D97-AF65-F5344CB8AC3E}">
        <p14:creationId xmlns:p14="http://schemas.microsoft.com/office/powerpoint/2010/main" val="4279009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DFC3F-45F5-47A7-AB8C-53033D2E7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 y="268941"/>
            <a:ext cx="9144000" cy="6858000"/>
          </a:xfrm>
          <a:prstGeom prst="rect">
            <a:avLst/>
          </a:prstGeom>
        </p:spPr>
      </p:pic>
      <p:sp>
        <p:nvSpPr>
          <p:cNvPr id="4" name="TextBox 3">
            <a:extLst>
              <a:ext uri="{FF2B5EF4-FFF2-40B4-BE49-F238E27FC236}">
                <a16:creationId xmlns:a16="http://schemas.microsoft.com/office/drawing/2014/main" id="{83D17402-62AF-417D-9CCE-7C361ED35F59}"/>
              </a:ext>
            </a:extLst>
          </p:cNvPr>
          <p:cNvSpPr txBox="1"/>
          <p:nvPr/>
        </p:nvSpPr>
        <p:spPr>
          <a:xfrm>
            <a:off x="3693460" y="268941"/>
            <a:ext cx="5889812"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THEORITICAL CALCULATIONS</a:t>
            </a:r>
          </a:p>
        </p:txBody>
      </p:sp>
      <p:sp>
        <p:nvSpPr>
          <p:cNvPr id="5" name="Rectangle: Rounded Corners 4">
            <a:extLst>
              <a:ext uri="{FF2B5EF4-FFF2-40B4-BE49-F238E27FC236}">
                <a16:creationId xmlns:a16="http://schemas.microsoft.com/office/drawing/2014/main" id="{92F693A6-D7F5-4CB0-9FA8-E5579483B608}"/>
              </a:ext>
            </a:extLst>
          </p:cNvPr>
          <p:cNvSpPr/>
          <p:nvPr/>
        </p:nvSpPr>
        <p:spPr>
          <a:xfrm>
            <a:off x="2649385" y="211300"/>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6" name="Graphic 5" descr="Ruler outline">
            <a:extLst>
              <a:ext uri="{FF2B5EF4-FFF2-40B4-BE49-F238E27FC236}">
                <a16:creationId xmlns:a16="http://schemas.microsoft.com/office/drawing/2014/main" id="{271C6A4E-6AD4-4F9A-B612-6B8F2B9856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02633" y="340273"/>
            <a:ext cx="446026" cy="446026"/>
          </a:xfrm>
          <a:prstGeom prst="rect">
            <a:avLst/>
          </a:prstGeom>
        </p:spPr>
      </p:pic>
      <p:sp>
        <p:nvSpPr>
          <p:cNvPr id="7" name="Rectangle: Rounded Corners 6">
            <a:extLst>
              <a:ext uri="{FF2B5EF4-FFF2-40B4-BE49-F238E27FC236}">
                <a16:creationId xmlns:a16="http://schemas.microsoft.com/office/drawing/2014/main" id="{4ADE9587-C76F-4731-9897-6ECDCC24BE22}"/>
              </a:ext>
            </a:extLst>
          </p:cNvPr>
          <p:cNvSpPr/>
          <p:nvPr/>
        </p:nvSpPr>
        <p:spPr>
          <a:xfrm>
            <a:off x="9874825" y="268941"/>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Ruler outline">
            <a:extLst>
              <a:ext uri="{FF2B5EF4-FFF2-40B4-BE49-F238E27FC236}">
                <a16:creationId xmlns:a16="http://schemas.microsoft.com/office/drawing/2014/main" id="{21EDE497-C760-47F2-85DA-21434E41EF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8073" y="397914"/>
            <a:ext cx="446026" cy="446026"/>
          </a:xfrm>
          <a:prstGeom prst="rect">
            <a:avLst/>
          </a:prstGeom>
        </p:spPr>
      </p:pic>
      <p:pic>
        <p:nvPicPr>
          <p:cNvPr id="11" name="Picture 10">
            <a:extLst>
              <a:ext uri="{FF2B5EF4-FFF2-40B4-BE49-F238E27FC236}">
                <a16:creationId xmlns:a16="http://schemas.microsoft.com/office/drawing/2014/main" id="{CCD2BF6D-DC70-46B7-A42B-A05D4D27F9A1}"/>
              </a:ext>
            </a:extLst>
          </p:cNvPr>
          <p:cNvPicPr>
            <a:picLocks noChangeAspect="1"/>
          </p:cNvPicPr>
          <p:nvPr/>
        </p:nvPicPr>
        <p:blipFill>
          <a:blip r:embed="rId5"/>
          <a:stretch>
            <a:fillRect/>
          </a:stretch>
        </p:blipFill>
        <p:spPr>
          <a:xfrm>
            <a:off x="2496443" y="1101886"/>
            <a:ext cx="3889513" cy="5756114"/>
          </a:xfrm>
          <a:prstGeom prst="rect">
            <a:avLst/>
          </a:prstGeom>
          <a:ln w="19050">
            <a:solidFill>
              <a:schemeClr val="tx1"/>
            </a:solidFill>
          </a:ln>
        </p:spPr>
      </p:pic>
      <p:pic>
        <p:nvPicPr>
          <p:cNvPr id="13" name="Picture 12">
            <a:extLst>
              <a:ext uri="{FF2B5EF4-FFF2-40B4-BE49-F238E27FC236}">
                <a16:creationId xmlns:a16="http://schemas.microsoft.com/office/drawing/2014/main" id="{02926221-05B7-4792-B368-26E77CE117EE}"/>
              </a:ext>
            </a:extLst>
          </p:cNvPr>
          <p:cNvPicPr>
            <a:picLocks noChangeAspect="1"/>
          </p:cNvPicPr>
          <p:nvPr/>
        </p:nvPicPr>
        <p:blipFill>
          <a:blip r:embed="rId6"/>
          <a:stretch>
            <a:fillRect/>
          </a:stretch>
        </p:blipFill>
        <p:spPr>
          <a:xfrm>
            <a:off x="7050741" y="1044245"/>
            <a:ext cx="4186517" cy="2927120"/>
          </a:xfrm>
          <a:prstGeom prst="rect">
            <a:avLst/>
          </a:prstGeom>
          <a:ln w="19050">
            <a:solidFill>
              <a:schemeClr val="tx1"/>
            </a:solidFill>
          </a:ln>
        </p:spPr>
      </p:pic>
      <p:pic>
        <p:nvPicPr>
          <p:cNvPr id="15" name="Picture 14">
            <a:extLst>
              <a:ext uri="{FF2B5EF4-FFF2-40B4-BE49-F238E27FC236}">
                <a16:creationId xmlns:a16="http://schemas.microsoft.com/office/drawing/2014/main" id="{65F451E6-5F66-41B1-84A4-1465ACEA12D0}"/>
              </a:ext>
            </a:extLst>
          </p:cNvPr>
          <p:cNvPicPr>
            <a:picLocks noChangeAspect="1"/>
          </p:cNvPicPr>
          <p:nvPr/>
        </p:nvPicPr>
        <p:blipFill>
          <a:blip r:embed="rId7"/>
          <a:stretch>
            <a:fillRect/>
          </a:stretch>
        </p:blipFill>
        <p:spPr>
          <a:xfrm>
            <a:off x="7050741" y="4042697"/>
            <a:ext cx="4186518" cy="2757662"/>
          </a:xfrm>
          <a:prstGeom prst="rect">
            <a:avLst/>
          </a:prstGeom>
          <a:ln w="19050">
            <a:solidFill>
              <a:schemeClr val="tx1"/>
            </a:solidFill>
          </a:ln>
        </p:spPr>
      </p:pic>
    </p:spTree>
    <p:extLst>
      <p:ext uri="{BB962C8B-B14F-4D97-AF65-F5344CB8AC3E}">
        <p14:creationId xmlns:p14="http://schemas.microsoft.com/office/powerpoint/2010/main" val="3698614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12B020-5E69-489E-8D3B-3B4FD5801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51A958F7-98B4-4C53-B20A-E4FBF07C66ED}"/>
              </a:ext>
            </a:extLst>
          </p:cNvPr>
          <p:cNvSpPr txBox="1"/>
          <p:nvPr/>
        </p:nvSpPr>
        <p:spPr>
          <a:xfrm>
            <a:off x="3137647" y="269327"/>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MATLAB</a:t>
            </a:r>
          </a:p>
        </p:txBody>
      </p:sp>
      <p:sp>
        <p:nvSpPr>
          <p:cNvPr id="7" name="Rectangle: Rounded Corners 6">
            <a:extLst>
              <a:ext uri="{FF2B5EF4-FFF2-40B4-BE49-F238E27FC236}">
                <a16:creationId xmlns:a16="http://schemas.microsoft.com/office/drawing/2014/main" id="{6EF50DE0-96D4-4184-85DA-8DDCF00E2565}"/>
              </a:ext>
            </a:extLst>
          </p:cNvPr>
          <p:cNvSpPr/>
          <p:nvPr/>
        </p:nvSpPr>
        <p:spPr>
          <a:xfrm>
            <a:off x="2038503" y="240506"/>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Programmer male outline">
            <a:extLst>
              <a:ext uri="{FF2B5EF4-FFF2-40B4-BE49-F238E27FC236}">
                <a16:creationId xmlns:a16="http://schemas.microsoft.com/office/drawing/2014/main" id="{257F82FA-B0F1-4A3A-BA93-A144F7E904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91751" y="369479"/>
            <a:ext cx="446026" cy="446026"/>
          </a:xfrm>
          <a:prstGeom prst="rect">
            <a:avLst/>
          </a:prstGeom>
        </p:spPr>
      </p:pic>
      <p:sp>
        <p:nvSpPr>
          <p:cNvPr id="9" name="Rectangle: Rounded Corners 8">
            <a:extLst>
              <a:ext uri="{FF2B5EF4-FFF2-40B4-BE49-F238E27FC236}">
                <a16:creationId xmlns:a16="http://schemas.microsoft.com/office/drawing/2014/main" id="{37BE92E5-4832-4545-A289-01015D1F6CA6}"/>
              </a:ext>
            </a:extLst>
          </p:cNvPr>
          <p:cNvSpPr/>
          <p:nvPr/>
        </p:nvSpPr>
        <p:spPr>
          <a:xfrm>
            <a:off x="5438575" y="243973"/>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0" name="Graphic 9" descr="Programmer male outline">
            <a:extLst>
              <a:ext uri="{FF2B5EF4-FFF2-40B4-BE49-F238E27FC236}">
                <a16:creationId xmlns:a16="http://schemas.microsoft.com/office/drawing/2014/main" id="{31E10F96-60D7-4FF7-B9B2-552BDB5F3D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1823" y="372946"/>
            <a:ext cx="446026" cy="446026"/>
          </a:xfrm>
          <a:prstGeom prst="rect">
            <a:avLst/>
          </a:prstGeom>
        </p:spPr>
      </p:pic>
      <p:sp>
        <p:nvSpPr>
          <p:cNvPr id="13" name="TextBox 12">
            <a:extLst>
              <a:ext uri="{FF2B5EF4-FFF2-40B4-BE49-F238E27FC236}">
                <a16:creationId xmlns:a16="http://schemas.microsoft.com/office/drawing/2014/main" id="{E65C3240-D912-4F7E-93CC-231EA736D655}"/>
              </a:ext>
            </a:extLst>
          </p:cNvPr>
          <p:cNvSpPr txBox="1"/>
          <p:nvPr/>
        </p:nvSpPr>
        <p:spPr>
          <a:xfrm>
            <a:off x="1872583" y="1237129"/>
            <a:ext cx="4877842" cy="4953728"/>
          </a:xfrm>
          <a:prstGeom prst="rect">
            <a:avLst/>
          </a:prstGeom>
          <a:noFill/>
        </p:spPr>
        <p:txBody>
          <a:bodyPr wrap="square" rtlCol="0">
            <a:spAutoFit/>
          </a:bodyPr>
          <a:lstStyle/>
          <a:p>
            <a:pPr>
              <a:spcAft>
                <a:spcPts val="800"/>
              </a:spcAft>
            </a:pPr>
            <a:r>
              <a:rPr lang="en-IN" sz="1100" dirty="0">
                <a:solidFill>
                  <a:srgbClr val="028009"/>
                </a:solidFill>
                <a:effectLst/>
                <a:latin typeface="Consolas" panose="020B0609020204030204" pitchFamily="49" charset="0"/>
                <a:ea typeface="Times New Roman" panose="02020603050405020304" pitchFamily="18" charset="0"/>
                <a:cs typeface="Times New Roman" panose="02020603050405020304" pitchFamily="18" charset="0"/>
              </a:rPr>
              <a:t>%Friction in banking of roads</a:t>
            </a:r>
            <a:endParaRPr lang="en-IN" sz="1100" dirty="0">
              <a:solidFill>
                <a:srgbClr val="028009"/>
              </a:solidFill>
              <a:latin typeface="Calibri" panose="020F0502020204030204" pitchFamily="34" charset="0"/>
              <a:ea typeface="Times New Roman" panose="02020603050405020304" pitchFamily="18" charset="0"/>
              <a:cs typeface="Times New Roman" panose="02020603050405020304" pitchFamily="18" charset="0"/>
            </a:endParaRPr>
          </a:p>
          <a:p>
            <a:pPr>
              <a:spcAft>
                <a:spcPts val="800"/>
              </a:spcAft>
            </a:pP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disp</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action required to do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h=input(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"1.FINDING FRICTIONAL FORCE 2.FINDING VMAX 3.FINDING ANGLE OF BANKING"</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switch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h</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case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m=input(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mass of the car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t=input(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a:t>
            </a:r>
            <a:r>
              <a:rPr lang="en-IN" sz="1100" dirty="0" err="1">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the</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 inclination angle in degrees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v=input(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velocity of the car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r=input(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radius of curve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sind</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cosd</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(t);</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cosd</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sind</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inva</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inv</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b=[(m*(v.^2)/r);(m*9.81)];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x=</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inva</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x1=1:m;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disp</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"The frictional force acting is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disp</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(x(2,1))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IN" sz="2400" dirty="0"/>
          </a:p>
        </p:txBody>
      </p:sp>
      <p:sp>
        <p:nvSpPr>
          <p:cNvPr id="14" name="TextBox 13">
            <a:extLst>
              <a:ext uri="{FF2B5EF4-FFF2-40B4-BE49-F238E27FC236}">
                <a16:creationId xmlns:a16="http://schemas.microsoft.com/office/drawing/2014/main" id="{5D835D09-7104-4855-AFC3-3F59CB3DF68C}"/>
              </a:ext>
            </a:extLst>
          </p:cNvPr>
          <p:cNvSpPr txBox="1"/>
          <p:nvPr/>
        </p:nvSpPr>
        <p:spPr>
          <a:xfrm>
            <a:off x="6534718" y="240506"/>
            <a:ext cx="5208494" cy="6886757"/>
          </a:xfrm>
          <a:prstGeom prst="rect">
            <a:avLst/>
          </a:prstGeom>
          <a:noFill/>
        </p:spPr>
        <p:txBody>
          <a:bodyPr wrap="square" rtlCol="0">
            <a:spAutoFit/>
          </a:bodyPr>
          <a:lstStyle/>
          <a:p>
            <a:pPr>
              <a:lnSpc>
                <a:spcPct val="107000"/>
              </a:lnSpc>
              <a:spcAft>
                <a:spcPts val="800"/>
              </a:spcAft>
            </a:pPr>
            <a:r>
              <a:rPr lang="en-IN" sz="11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for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m1=1:m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b=[(m1*(v.^2)/r);(m1*9.81)];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x=</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inva</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*b;</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x2=x(2,1);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x1(1,m1)=x2;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end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m1=1:m;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plot(m1,x1)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title(</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"Variation of friction with mass of the car"</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xlabel</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"Mass in kg"</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ylabel</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"Friction in N"</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case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2</a:t>
            </a:r>
          </a:p>
          <a:p>
            <a:pPr>
              <a:lnSpc>
                <a:spcPct val="107000"/>
              </a:lnSpc>
              <a:spcAft>
                <a:spcPts val="800"/>
              </a:spcAft>
            </a:pPr>
            <a:r>
              <a:rPr lang="en-IN" sz="24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a:solidFill>
                  <a:srgbClr val="028009"/>
                </a:solidFill>
                <a:effectLst/>
                <a:latin typeface="Consolas" panose="020B0609020204030204" pitchFamily="49" charset="0"/>
                <a:ea typeface="Times New Roman" panose="02020603050405020304" pitchFamily="18" charset="0"/>
                <a:cs typeface="Times New Roman" panose="02020603050405020304" pitchFamily="18" charset="0"/>
              </a:rPr>
              <a:t>%Velocity max when theta and coefficient of friction is given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t=input(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a:t>
            </a:r>
            <a:r>
              <a:rPr lang="en-IN" sz="1100" dirty="0" err="1">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the</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 inclination angle in degrees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r=input(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radius of curve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m=input(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mass of the car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u=input(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friction coefficient  of the road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num</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=r*9.81*(</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tand</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(t)+u);</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deno</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=(1-(u*</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tand</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fr</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num</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deno</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v=sqrt(</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fr</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100" dirty="0" err="1">
                <a:effectLst/>
                <a:latin typeface="Consolas" panose="020B0609020204030204" pitchFamily="49" charset="0"/>
                <a:ea typeface="Times New Roman" panose="02020603050405020304" pitchFamily="18" charset="0"/>
                <a:cs typeface="Times New Roman" panose="02020603050405020304" pitchFamily="18" charset="0"/>
              </a:rPr>
              <a:t>disp</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1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"The max velocity with which car should be moved is "</a:t>
            </a:r>
            <a:r>
              <a:rPr lang="en-IN" sz="11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106731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C9F55D-2DAF-4ADA-82E7-38E5B4A0F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D037ECDA-9D5B-494E-8C0B-3D510C7A68FD}"/>
              </a:ext>
            </a:extLst>
          </p:cNvPr>
          <p:cNvSpPr txBox="1"/>
          <p:nvPr/>
        </p:nvSpPr>
        <p:spPr>
          <a:xfrm>
            <a:off x="3894960" y="5818853"/>
            <a:ext cx="4999038" cy="1171090"/>
          </a:xfrm>
          <a:prstGeom prst="rect">
            <a:avLst/>
          </a:prstGeom>
          <a:noFill/>
        </p:spPr>
        <p:txBody>
          <a:bodyPr wrap="square" rtlCol="0">
            <a:spAutoFit/>
          </a:bodyPr>
          <a:lstStyle/>
          <a:p>
            <a:pPr>
              <a:lnSpc>
                <a:spcPct val="107000"/>
              </a:lnSpc>
              <a:spcAft>
                <a:spcPts val="800"/>
              </a:spcAft>
            </a:pPr>
            <a:r>
              <a:rPr lang="en-IN" sz="1000" dirty="0" err="1">
                <a:effectLst/>
                <a:latin typeface="Consolas" panose="020B0609020204030204" pitchFamily="49" charset="0"/>
                <a:ea typeface="Times New Roman" panose="02020603050405020304" pitchFamily="18" charset="0"/>
                <a:cs typeface="Times New Roman" panose="02020603050405020304" pitchFamily="18" charset="0"/>
              </a:rPr>
              <a:t>xlabel</a:t>
            </a:r>
            <a:r>
              <a:rPr lang="en-IN" sz="10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0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"velocity in m/s"</a:t>
            </a:r>
            <a:r>
              <a:rPr lang="en-IN" sz="10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00" dirty="0" err="1">
                <a:effectLst/>
                <a:latin typeface="Consolas" panose="020B0609020204030204" pitchFamily="49" charset="0"/>
                <a:ea typeface="Times New Roman" panose="02020603050405020304" pitchFamily="18" charset="0"/>
                <a:cs typeface="Times New Roman" panose="02020603050405020304" pitchFamily="18" charset="0"/>
              </a:rPr>
              <a:t>ylabel</a:t>
            </a:r>
            <a:r>
              <a:rPr lang="en-IN" sz="100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00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"theta in degrees"</a:t>
            </a:r>
            <a:r>
              <a:rPr lang="en-IN" sz="10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end</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5DB2335C-5C71-4D18-8210-5D3CC5CA7729}"/>
              </a:ext>
            </a:extLst>
          </p:cNvPr>
          <p:cNvSpPr txBox="1"/>
          <p:nvPr/>
        </p:nvSpPr>
        <p:spPr>
          <a:xfrm>
            <a:off x="1806921" y="0"/>
            <a:ext cx="7087077" cy="6594113"/>
          </a:xfrm>
          <a:prstGeom prst="rect">
            <a:avLst/>
          </a:prstGeom>
          <a:noFill/>
        </p:spPr>
        <p:txBody>
          <a:bodyPr wrap="square" rtlCol="0">
            <a:spAutoFit/>
          </a:bodyPr>
          <a:lstStyle/>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disp</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(v)</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case </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3</a:t>
            </a:r>
          </a:p>
          <a:p>
            <a:pPr>
              <a:lnSpc>
                <a:spcPct val="107000"/>
              </a:lnSpc>
              <a:spcAft>
                <a:spcPts val="800"/>
              </a:spcAft>
            </a:pPr>
            <a:r>
              <a:rPr lang="en-IN" sz="1050" dirty="0">
                <a:solidFill>
                  <a:srgbClr val="028009"/>
                </a:solidFill>
                <a:effectLst/>
                <a:latin typeface="Consolas" panose="020B0609020204030204" pitchFamily="49" charset="0"/>
                <a:ea typeface="Times New Roman" panose="02020603050405020304" pitchFamily="18" charset="0"/>
                <a:cs typeface="Times New Roman" panose="02020603050405020304" pitchFamily="18" charset="0"/>
              </a:rPr>
              <a:t>%angle of banking when max velocity and radius is given and graph</a:t>
            </a:r>
            <a:endParaRPr lang="en-IN" sz="1050" dirty="0">
              <a:solidFill>
                <a:srgbClr val="028009"/>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050" dirty="0">
                <a:solidFill>
                  <a:srgbClr val="028009"/>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u=input(</a:t>
            </a:r>
            <a:r>
              <a:rPr lang="en-IN" sz="105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friction coefficient  of the road "</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r=input(</a:t>
            </a:r>
            <a:r>
              <a:rPr lang="en-IN" sz="105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radius of curve "</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v=input(</a:t>
            </a:r>
            <a:r>
              <a:rPr lang="en-IN" sz="105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"Enter the max velocity of the car "</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num</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=1-u;</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deno</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=(v*v*u/(r*9.81))+1;</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t=</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atand</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num</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deno</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disp</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05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"The inclination angle is "</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disp</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v1=1:v;</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t1=1:v;</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for </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v2=1:v</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num</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=1-u;</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deno</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=(v2*v2*u/(r*9.8))+1;</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t1(1,v2)=</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atand</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num</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r>
              <a:rPr lang="en-IN" sz="1050" dirty="0" err="1">
                <a:effectLst/>
                <a:latin typeface="Consolas" panose="020B0609020204030204" pitchFamily="49" charset="0"/>
                <a:ea typeface="Times New Roman" panose="02020603050405020304" pitchFamily="18" charset="0"/>
                <a:cs typeface="Times New Roman" panose="02020603050405020304" pitchFamily="18" charset="0"/>
              </a:rPr>
              <a:t>deno</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a:t>
            </a:r>
            <a:r>
              <a:rPr lang="en-IN" sz="105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end</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figure;</a:t>
            </a:r>
            <a:endParaRPr lang="en-IN" sz="105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IN" sz="1050"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plot(v1,t1)</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        title(</a:t>
            </a:r>
            <a:r>
              <a:rPr lang="en-IN" sz="105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"Variation of banking angle with max </a:t>
            </a:r>
            <a:r>
              <a:rPr lang="en-IN" sz="1050" dirty="0" err="1">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veloity</a:t>
            </a:r>
            <a:r>
              <a:rPr lang="en-IN" sz="1050" dirty="0">
                <a:solidFill>
                  <a:srgbClr val="AA04F9"/>
                </a:solidFill>
                <a:effectLst/>
                <a:latin typeface="Consolas" panose="020B0609020204030204" pitchFamily="49" charset="0"/>
                <a:ea typeface="Times New Roman" panose="02020603050405020304" pitchFamily="18" charset="0"/>
                <a:cs typeface="Times New Roman" panose="02020603050405020304" pitchFamily="18" charset="0"/>
              </a:rPr>
              <a:t> of the car"</a:t>
            </a:r>
            <a:r>
              <a:rPr lang="en-IN" sz="105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8" name="Table 5">
            <a:extLst>
              <a:ext uri="{FF2B5EF4-FFF2-40B4-BE49-F238E27FC236}">
                <a16:creationId xmlns:a16="http://schemas.microsoft.com/office/drawing/2014/main" id="{6370A5A2-E493-44A9-8DF0-8CC159335FB6}"/>
              </a:ext>
            </a:extLst>
          </p:cNvPr>
          <p:cNvGraphicFramePr>
            <a:graphicFrameLocks noGrp="1"/>
          </p:cNvGraphicFramePr>
          <p:nvPr>
            <p:extLst>
              <p:ext uri="{D42A27DB-BD31-4B8C-83A1-F6EECF244321}">
                <p14:modId xmlns:p14="http://schemas.microsoft.com/office/powerpoint/2010/main" val="1403278419"/>
              </p:ext>
            </p:extLst>
          </p:nvPr>
        </p:nvGraphicFramePr>
        <p:xfrm>
          <a:off x="7117813" y="1498851"/>
          <a:ext cx="4590093" cy="3860297"/>
        </p:xfrm>
        <a:graphic>
          <a:graphicData uri="http://schemas.openxmlformats.org/drawingml/2006/table">
            <a:tbl>
              <a:tblPr firstRow="1" bandRow="1">
                <a:tableStyleId>{5C22544A-7EE6-4342-B048-85BDC9FD1C3A}</a:tableStyleId>
              </a:tblPr>
              <a:tblGrid>
                <a:gridCol w="4590093">
                  <a:extLst>
                    <a:ext uri="{9D8B030D-6E8A-4147-A177-3AD203B41FA5}">
                      <a16:colId xmlns:a16="http://schemas.microsoft.com/office/drawing/2014/main" val="2713207551"/>
                    </a:ext>
                  </a:extLst>
                </a:gridCol>
              </a:tblGrid>
              <a:tr h="593709">
                <a:tc>
                  <a:txBody>
                    <a:bodyPr/>
                    <a:lstStyle/>
                    <a:p>
                      <a:r>
                        <a:rPr lang="en-IN" dirty="0">
                          <a:solidFill>
                            <a:schemeClr val="accent6">
                              <a:lumMod val="50000"/>
                            </a:schemeClr>
                          </a:solidFill>
                        </a:rPr>
                        <a:t>   CONCEPTS USED IN THE  QUESTION</a:t>
                      </a:r>
                    </a:p>
                  </a:txBody>
                  <a:tcPr/>
                </a:tc>
                <a:extLst>
                  <a:ext uri="{0D108BD9-81ED-4DB2-BD59-A6C34878D82A}">
                    <a16:rowId xmlns:a16="http://schemas.microsoft.com/office/drawing/2014/main" val="2098168207"/>
                  </a:ext>
                </a:extLst>
              </a:tr>
              <a:tr h="816647">
                <a:tc>
                  <a:txBody>
                    <a:bodyPr/>
                    <a:lstStyle/>
                    <a:p>
                      <a:r>
                        <a:rPr lang="en-IN" dirty="0">
                          <a:solidFill>
                            <a:schemeClr val="accent6"/>
                          </a:solidFill>
                        </a:rPr>
                        <a:t>1. VECTORS AND COMPONENTS OF VECTORS</a:t>
                      </a:r>
                    </a:p>
                  </a:txBody>
                  <a:tcPr/>
                </a:tc>
                <a:extLst>
                  <a:ext uri="{0D108BD9-81ED-4DB2-BD59-A6C34878D82A}">
                    <a16:rowId xmlns:a16="http://schemas.microsoft.com/office/drawing/2014/main" val="4223281572"/>
                  </a:ext>
                </a:extLst>
              </a:tr>
              <a:tr h="816647">
                <a:tc>
                  <a:txBody>
                    <a:bodyPr/>
                    <a:lstStyle/>
                    <a:p>
                      <a:r>
                        <a:rPr lang="en-IN" dirty="0">
                          <a:solidFill>
                            <a:schemeClr val="accent6"/>
                          </a:solidFill>
                        </a:rPr>
                        <a:t>2. FRICTION</a:t>
                      </a:r>
                    </a:p>
                  </a:txBody>
                  <a:tcPr/>
                </a:tc>
                <a:extLst>
                  <a:ext uri="{0D108BD9-81ED-4DB2-BD59-A6C34878D82A}">
                    <a16:rowId xmlns:a16="http://schemas.microsoft.com/office/drawing/2014/main" val="85906083"/>
                  </a:ext>
                </a:extLst>
              </a:tr>
              <a:tr h="816647">
                <a:tc>
                  <a:txBody>
                    <a:bodyPr/>
                    <a:lstStyle/>
                    <a:p>
                      <a:r>
                        <a:rPr lang="en-IN" dirty="0">
                          <a:solidFill>
                            <a:schemeClr val="accent6"/>
                          </a:solidFill>
                        </a:rPr>
                        <a:t>3. FORCE EQUILIBRIUM</a:t>
                      </a:r>
                    </a:p>
                  </a:txBody>
                  <a:tcPr/>
                </a:tc>
                <a:extLst>
                  <a:ext uri="{0D108BD9-81ED-4DB2-BD59-A6C34878D82A}">
                    <a16:rowId xmlns:a16="http://schemas.microsoft.com/office/drawing/2014/main" val="3762320281"/>
                  </a:ext>
                </a:extLst>
              </a:tr>
              <a:tr h="816647">
                <a:tc>
                  <a:txBody>
                    <a:bodyPr/>
                    <a:lstStyle/>
                    <a:p>
                      <a:r>
                        <a:rPr lang="en-IN" dirty="0">
                          <a:solidFill>
                            <a:schemeClr val="accent6"/>
                          </a:solidFill>
                        </a:rPr>
                        <a:t>4. CENTREPETAL FORCES</a:t>
                      </a:r>
                    </a:p>
                  </a:txBody>
                  <a:tcPr/>
                </a:tc>
                <a:extLst>
                  <a:ext uri="{0D108BD9-81ED-4DB2-BD59-A6C34878D82A}">
                    <a16:rowId xmlns:a16="http://schemas.microsoft.com/office/drawing/2014/main" val="2664714921"/>
                  </a:ext>
                </a:extLst>
              </a:tr>
            </a:tbl>
          </a:graphicData>
        </a:graphic>
      </p:graphicFrame>
    </p:spTree>
    <p:extLst>
      <p:ext uri="{BB962C8B-B14F-4D97-AF65-F5344CB8AC3E}">
        <p14:creationId xmlns:p14="http://schemas.microsoft.com/office/powerpoint/2010/main" val="102542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3FE0B-BD55-4F61-856C-33FC09C3C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56656737-EC1E-4C70-A4A8-CDD643696E93}"/>
              </a:ext>
            </a:extLst>
          </p:cNvPr>
          <p:cNvSpPr txBox="1"/>
          <p:nvPr/>
        </p:nvSpPr>
        <p:spPr>
          <a:xfrm>
            <a:off x="3087877" y="269327"/>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OUTPUT</a:t>
            </a:r>
          </a:p>
        </p:txBody>
      </p:sp>
      <p:sp>
        <p:nvSpPr>
          <p:cNvPr id="5" name="Rectangle: Rounded Corners 4">
            <a:extLst>
              <a:ext uri="{FF2B5EF4-FFF2-40B4-BE49-F238E27FC236}">
                <a16:creationId xmlns:a16="http://schemas.microsoft.com/office/drawing/2014/main" id="{EACF1B4D-2FA8-49EA-8F01-2207B39F6074}"/>
              </a:ext>
            </a:extLst>
          </p:cNvPr>
          <p:cNvSpPr/>
          <p:nvPr/>
        </p:nvSpPr>
        <p:spPr>
          <a:xfrm>
            <a:off x="2015627" y="240506"/>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6" name="Rectangle: Rounded Corners 5">
            <a:extLst>
              <a:ext uri="{FF2B5EF4-FFF2-40B4-BE49-F238E27FC236}">
                <a16:creationId xmlns:a16="http://schemas.microsoft.com/office/drawing/2014/main" id="{3E2A2090-958D-4197-8732-9A7D465480E9}"/>
              </a:ext>
            </a:extLst>
          </p:cNvPr>
          <p:cNvSpPr/>
          <p:nvPr/>
        </p:nvSpPr>
        <p:spPr>
          <a:xfrm>
            <a:off x="5415699" y="243973"/>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7" name="Graphic 6" descr="Blueprint outline">
            <a:extLst>
              <a:ext uri="{FF2B5EF4-FFF2-40B4-BE49-F238E27FC236}">
                <a16:creationId xmlns:a16="http://schemas.microsoft.com/office/drawing/2014/main" id="{9AD3236B-1B6A-476D-9EB3-2695AB38D4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1981" y="369479"/>
            <a:ext cx="446026" cy="446026"/>
          </a:xfrm>
          <a:prstGeom prst="rect">
            <a:avLst/>
          </a:prstGeom>
        </p:spPr>
      </p:pic>
      <p:pic>
        <p:nvPicPr>
          <p:cNvPr id="8" name="Graphic 7" descr="Blueprint outline">
            <a:extLst>
              <a:ext uri="{FF2B5EF4-FFF2-40B4-BE49-F238E27FC236}">
                <a16:creationId xmlns:a16="http://schemas.microsoft.com/office/drawing/2014/main" id="{1C8AB0D3-EC8B-42EB-96D4-4D71C0B182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68947" y="369479"/>
            <a:ext cx="446026" cy="446026"/>
          </a:xfrm>
          <a:prstGeom prst="rect">
            <a:avLst/>
          </a:prstGeom>
        </p:spPr>
      </p:pic>
      <p:graphicFrame>
        <p:nvGraphicFramePr>
          <p:cNvPr id="9" name="Object 8">
            <a:extLst>
              <a:ext uri="{FF2B5EF4-FFF2-40B4-BE49-F238E27FC236}">
                <a16:creationId xmlns:a16="http://schemas.microsoft.com/office/drawing/2014/main" id="{1E212F52-9B84-4504-ABF1-6A7BCA0D98B8}"/>
              </a:ext>
            </a:extLst>
          </p:cNvPr>
          <p:cNvGraphicFramePr>
            <a:graphicFrameLocks noChangeAspect="1"/>
          </p:cNvGraphicFramePr>
          <p:nvPr>
            <p:extLst>
              <p:ext uri="{D42A27DB-BD31-4B8C-83A1-F6EECF244321}">
                <p14:modId xmlns:p14="http://schemas.microsoft.com/office/powerpoint/2010/main" val="1770990634"/>
              </p:ext>
            </p:extLst>
          </p:nvPr>
        </p:nvGraphicFramePr>
        <p:xfrm>
          <a:off x="1987572" y="1073451"/>
          <a:ext cx="4646220" cy="1780407"/>
        </p:xfrm>
        <a:graphic>
          <a:graphicData uri="http://schemas.openxmlformats.org/presentationml/2006/ole">
            <mc:AlternateContent xmlns:mc="http://schemas.openxmlformats.org/markup-compatibility/2006">
              <mc:Choice xmlns:v="urn:schemas-microsoft-com:vml" Requires="v">
                <p:oleObj spid="_x0000_s37070" name="Bitmap Image" r:id="rId6" imgW="5471634" imgH="2408129" progId="Paint.Picture">
                  <p:embed/>
                </p:oleObj>
              </mc:Choice>
              <mc:Fallback>
                <p:oleObj name="Bitmap Image" r:id="rId6" imgW="5471634" imgH="2408129" progId="Paint.Picture">
                  <p:embed/>
                  <p:pic>
                    <p:nvPicPr>
                      <p:cNvPr id="9" name="Object 8">
                        <a:extLst>
                          <a:ext uri="{FF2B5EF4-FFF2-40B4-BE49-F238E27FC236}">
                            <a16:creationId xmlns:a16="http://schemas.microsoft.com/office/drawing/2014/main" id="{1E212F52-9B84-4504-ABF1-6A7BCA0D98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7572" y="1073451"/>
                        <a:ext cx="4646220" cy="1780407"/>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C8B366DE-957B-4241-85C5-38165D752F97}"/>
              </a:ext>
            </a:extLst>
          </p:cNvPr>
          <p:cNvGraphicFramePr>
            <a:graphicFrameLocks noChangeAspect="1"/>
          </p:cNvGraphicFramePr>
          <p:nvPr>
            <p:extLst>
              <p:ext uri="{D42A27DB-BD31-4B8C-83A1-F6EECF244321}">
                <p14:modId xmlns:p14="http://schemas.microsoft.com/office/powerpoint/2010/main" val="1410108172"/>
              </p:ext>
            </p:extLst>
          </p:nvPr>
        </p:nvGraphicFramePr>
        <p:xfrm>
          <a:off x="7444995" y="815505"/>
          <a:ext cx="3704506" cy="2287794"/>
        </p:xfrm>
        <a:graphic>
          <a:graphicData uri="http://schemas.openxmlformats.org/presentationml/2006/ole">
            <mc:AlternateContent xmlns:mc="http://schemas.openxmlformats.org/markup-compatibility/2006">
              <mc:Choice xmlns:v="urn:schemas-microsoft-com:vml" Requires="v">
                <p:oleObj spid="_x0000_s37071" name="Bitmap Image" r:id="rId8" imgW="4998095" imgH="3932261" progId="Paint.Picture">
                  <p:embed/>
                </p:oleObj>
              </mc:Choice>
              <mc:Fallback>
                <p:oleObj name="Bitmap Image" r:id="rId8" imgW="4998095" imgH="3932261" progId="Paint.Picture">
                  <p:embed/>
                  <p:pic>
                    <p:nvPicPr>
                      <p:cNvPr id="10" name="Object 9">
                        <a:extLst>
                          <a:ext uri="{FF2B5EF4-FFF2-40B4-BE49-F238E27FC236}">
                            <a16:creationId xmlns:a16="http://schemas.microsoft.com/office/drawing/2014/main" id="{C8B366DE-957B-4241-85C5-38165D752F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4995" y="815505"/>
                        <a:ext cx="3704506" cy="2287794"/>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C7FE5CBB-18D8-4E6C-9FAA-AAAABBEDF9B6}"/>
              </a:ext>
            </a:extLst>
          </p:cNvPr>
          <p:cNvGraphicFramePr>
            <a:graphicFrameLocks noChangeAspect="1"/>
          </p:cNvGraphicFramePr>
          <p:nvPr>
            <p:extLst>
              <p:ext uri="{D42A27DB-BD31-4B8C-83A1-F6EECF244321}">
                <p14:modId xmlns:p14="http://schemas.microsoft.com/office/powerpoint/2010/main" val="2114720391"/>
              </p:ext>
            </p:extLst>
          </p:nvPr>
        </p:nvGraphicFramePr>
        <p:xfrm>
          <a:off x="1987571" y="2853858"/>
          <a:ext cx="4646221" cy="1631352"/>
        </p:xfrm>
        <a:graphic>
          <a:graphicData uri="http://schemas.openxmlformats.org/presentationml/2006/ole">
            <mc:AlternateContent xmlns:mc="http://schemas.openxmlformats.org/markup-compatibility/2006">
              <mc:Choice xmlns:v="urn:schemas-microsoft-com:vml" Requires="v">
                <p:oleObj spid="_x0000_s37072" name="Bitmap Image" r:id="rId10" imgW="5592381" imgH="2232854" progId="Paint.Picture">
                  <p:embed/>
                </p:oleObj>
              </mc:Choice>
              <mc:Fallback>
                <p:oleObj name="Bitmap Image" r:id="rId10" imgW="5592381" imgH="2232854" progId="Paint.Picture">
                  <p:embed/>
                  <p:pic>
                    <p:nvPicPr>
                      <p:cNvPr id="11" name="Object 10">
                        <a:extLst>
                          <a:ext uri="{FF2B5EF4-FFF2-40B4-BE49-F238E27FC236}">
                            <a16:creationId xmlns:a16="http://schemas.microsoft.com/office/drawing/2014/main" id="{C7FE5CBB-18D8-4E6C-9FAA-AAAABBEDF9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7571" y="2853858"/>
                        <a:ext cx="4646221" cy="1631352"/>
                      </a:xfrm>
                      <a:prstGeom prst="rect">
                        <a:avLst/>
                      </a:prstGeom>
                      <a:noFill/>
                    </p:spPr>
                  </p:pic>
                </p:oleObj>
              </mc:Fallback>
            </mc:AlternateContent>
          </a:graphicData>
        </a:graphic>
      </p:graphicFrame>
      <p:graphicFrame>
        <p:nvGraphicFramePr>
          <p:cNvPr id="12" name="Object 11">
            <a:extLst>
              <a:ext uri="{FF2B5EF4-FFF2-40B4-BE49-F238E27FC236}">
                <a16:creationId xmlns:a16="http://schemas.microsoft.com/office/drawing/2014/main" id="{0E52E8A6-465B-4930-9B1C-299758029794}"/>
              </a:ext>
            </a:extLst>
          </p:cNvPr>
          <p:cNvGraphicFramePr>
            <a:graphicFrameLocks noChangeAspect="1"/>
          </p:cNvGraphicFramePr>
          <p:nvPr>
            <p:extLst>
              <p:ext uri="{D42A27DB-BD31-4B8C-83A1-F6EECF244321}">
                <p14:modId xmlns:p14="http://schemas.microsoft.com/office/powerpoint/2010/main" val="161010012"/>
              </p:ext>
            </p:extLst>
          </p:nvPr>
        </p:nvGraphicFramePr>
        <p:xfrm>
          <a:off x="7444995" y="3828043"/>
          <a:ext cx="4646221" cy="2332038"/>
        </p:xfrm>
        <a:graphic>
          <a:graphicData uri="http://schemas.openxmlformats.org/presentationml/2006/ole">
            <mc:AlternateContent xmlns:mc="http://schemas.openxmlformats.org/markup-compatibility/2006">
              <mc:Choice xmlns:v="urn:schemas-microsoft-com:vml" Requires="v">
                <p:oleObj spid="_x0000_s37073" name="Bitmap Image" r:id="rId12" imgW="5936494" imgH="2423370" progId="Paint.Picture">
                  <p:embed/>
                </p:oleObj>
              </mc:Choice>
              <mc:Fallback>
                <p:oleObj name="Bitmap Image" r:id="rId12" imgW="5936494" imgH="2423370" progId="Paint.Picture">
                  <p:embed/>
                  <p:pic>
                    <p:nvPicPr>
                      <p:cNvPr id="12" name="Object 11">
                        <a:extLst>
                          <a:ext uri="{FF2B5EF4-FFF2-40B4-BE49-F238E27FC236}">
                            <a16:creationId xmlns:a16="http://schemas.microsoft.com/office/drawing/2014/main" id="{0E52E8A6-465B-4930-9B1C-29975802979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4995" y="3828043"/>
                        <a:ext cx="4646221" cy="2332038"/>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861A6EFA-6074-4F04-82F2-74AB3B9BEFE9}"/>
              </a:ext>
            </a:extLst>
          </p:cNvPr>
          <p:cNvGraphicFramePr>
            <a:graphicFrameLocks noChangeAspect="1"/>
          </p:cNvGraphicFramePr>
          <p:nvPr>
            <p:extLst>
              <p:ext uri="{D42A27DB-BD31-4B8C-83A1-F6EECF244321}">
                <p14:modId xmlns:p14="http://schemas.microsoft.com/office/powerpoint/2010/main" val="3504678133"/>
              </p:ext>
            </p:extLst>
          </p:nvPr>
        </p:nvGraphicFramePr>
        <p:xfrm>
          <a:off x="2028106" y="4485211"/>
          <a:ext cx="3117912" cy="2229354"/>
        </p:xfrm>
        <a:graphic>
          <a:graphicData uri="http://schemas.openxmlformats.org/presentationml/2006/ole">
            <mc:AlternateContent xmlns:mc="http://schemas.openxmlformats.org/markup-compatibility/2006">
              <mc:Choice xmlns:v="urn:schemas-microsoft-com:vml" Requires="v">
                <p:oleObj spid="_x0000_s37074" name="Bitmap Image" r:id="rId14" imgW="4846740" imgH="3909399" progId="Paint.Picture">
                  <p:embed/>
                </p:oleObj>
              </mc:Choice>
              <mc:Fallback>
                <p:oleObj name="Bitmap Image" r:id="rId14" imgW="4846740" imgH="3909399" progId="Paint.Picture">
                  <p:embed/>
                  <p:pic>
                    <p:nvPicPr>
                      <p:cNvPr id="13" name="Object 12">
                        <a:extLst>
                          <a:ext uri="{FF2B5EF4-FFF2-40B4-BE49-F238E27FC236}">
                            <a16:creationId xmlns:a16="http://schemas.microsoft.com/office/drawing/2014/main" id="{861A6EFA-6074-4F04-82F2-74AB3B9BEFE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28106" y="4485211"/>
                        <a:ext cx="3117912" cy="2229354"/>
                      </a:xfrm>
                      <a:prstGeom prst="rect">
                        <a:avLst/>
                      </a:prstGeom>
                      <a:noFill/>
                    </p:spPr>
                  </p:pic>
                </p:oleObj>
              </mc:Fallback>
            </mc:AlternateContent>
          </a:graphicData>
        </a:graphic>
      </p:graphicFrame>
    </p:spTree>
    <p:extLst>
      <p:ext uri="{BB962C8B-B14F-4D97-AF65-F5344CB8AC3E}">
        <p14:creationId xmlns:p14="http://schemas.microsoft.com/office/powerpoint/2010/main" val="2113619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4CBD98-1B91-4B44-8FC9-4F4FFC4D8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F16CEBC4-8139-4D19-984D-70656A930FDA}"/>
              </a:ext>
            </a:extLst>
          </p:cNvPr>
          <p:cNvSpPr txBox="1"/>
          <p:nvPr/>
        </p:nvSpPr>
        <p:spPr>
          <a:xfrm>
            <a:off x="4769223" y="188259"/>
            <a:ext cx="2653553"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lIns="91440" tIns="45720" rIns="91440" bIns="45720" rtlCol="0" anchor="t">
            <a:spAutoFit/>
          </a:bodyPr>
          <a:lstStyle/>
          <a:p>
            <a:r>
              <a:rPr lang="en-IN" sz="3600" dirty="0"/>
              <a:t>PROBLEM - 4</a:t>
            </a:r>
          </a:p>
        </p:txBody>
      </p:sp>
      <p:sp>
        <p:nvSpPr>
          <p:cNvPr id="12" name="Rectangle: Rounded Corners 11">
            <a:extLst>
              <a:ext uri="{FF2B5EF4-FFF2-40B4-BE49-F238E27FC236}">
                <a16:creationId xmlns:a16="http://schemas.microsoft.com/office/drawing/2014/main" id="{BB1B54E2-CA10-4C3B-B499-DB547B3A2CC8}"/>
              </a:ext>
            </a:extLst>
          </p:cNvPr>
          <p:cNvSpPr/>
          <p:nvPr/>
        </p:nvSpPr>
        <p:spPr>
          <a:xfrm>
            <a:off x="3653432"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3" name="Graphic 12" descr="Ruler outline">
            <a:extLst>
              <a:ext uri="{FF2B5EF4-FFF2-40B4-BE49-F238E27FC236}">
                <a16:creationId xmlns:a16="http://schemas.microsoft.com/office/drawing/2014/main" id="{D0206807-5607-406A-AD23-A0624A19E8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6680" y="317232"/>
            <a:ext cx="446026" cy="446026"/>
          </a:xfrm>
          <a:prstGeom prst="rect">
            <a:avLst/>
          </a:prstGeom>
        </p:spPr>
      </p:pic>
      <p:sp>
        <p:nvSpPr>
          <p:cNvPr id="14" name="Rectangle: Rounded Corners 13">
            <a:extLst>
              <a:ext uri="{FF2B5EF4-FFF2-40B4-BE49-F238E27FC236}">
                <a16:creationId xmlns:a16="http://schemas.microsoft.com/office/drawing/2014/main" id="{4197F362-921E-4380-96A3-6915890A0141}"/>
              </a:ext>
            </a:extLst>
          </p:cNvPr>
          <p:cNvSpPr/>
          <p:nvPr/>
        </p:nvSpPr>
        <p:spPr>
          <a:xfrm>
            <a:off x="7799293"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5" name="Graphic 14" descr="Ruler outline">
            <a:extLst>
              <a:ext uri="{FF2B5EF4-FFF2-40B4-BE49-F238E27FC236}">
                <a16:creationId xmlns:a16="http://schemas.microsoft.com/office/drawing/2014/main" id="{E5D42FD3-66EB-42F1-87D4-FA67C1F59B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541" y="317232"/>
            <a:ext cx="446026" cy="446026"/>
          </a:xfrm>
          <a:prstGeom prst="rect">
            <a:avLst/>
          </a:prstGeom>
        </p:spPr>
      </p:pic>
      <p:sp>
        <p:nvSpPr>
          <p:cNvPr id="16" name="TextBox 15">
            <a:extLst>
              <a:ext uri="{FF2B5EF4-FFF2-40B4-BE49-F238E27FC236}">
                <a16:creationId xmlns:a16="http://schemas.microsoft.com/office/drawing/2014/main" id="{35066418-C887-44E9-B7C5-2CE18DD1ED3C}"/>
              </a:ext>
            </a:extLst>
          </p:cNvPr>
          <p:cNvSpPr txBox="1"/>
          <p:nvPr/>
        </p:nvSpPr>
        <p:spPr>
          <a:xfrm>
            <a:off x="2221163" y="1316876"/>
            <a:ext cx="9728790" cy="4510183"/>
          </a:xfrm>
          <a:prstGeom prst="rect">
            <a:avLst/>
          </a:prstGeom>
        </p:spPr>
        <p:txBody>
          <a:bodyPr vert="horz" lIns="91440" tIns="45720" rIns="91440" bIns="45720" rtlCol="0" anchor="t">
            <a:normAutofit/>
          </a:bodyPr>
          <a:lstStyle/>
          <a:p>
            <a:pPr>
              <a:lnSpc>
                <a:spcPct val="90000"/>
              </a:lnSpc>
              <a:spcBef>
                <a:spcPts val="1000"/>
              </a:spcBef>
            </a:pPr>
            <a:r>
              <a:rPr lang="en-US" sz="2000" dirty="0">
                <a:cs typeface="Calibri"/>
              </a:rPr>
              <a:t>Roof trusses are examples of truss structures in our everyday life. During winter, snow loads up at the roof causing a load 3x + 5 on the points B,C AND D where x is the a specific day of winter. </a:t>
            </a:r>
            <a:r>
              <a:rPr lang="en-US" sz="2000" dirty="0" err="1">
                <a:cs typeface="Calibri"/>
              </a:rPr>
              <a:t>eg.</a:t>
            </a:r>
            <a:r>
              <a:rPr lang="en-US" sz="2000" dirty="0">
                <a:cs typeface="Calibri"/>
              </a:rPr>
              <a:t> On the 27th day of winter, x will be 27N. And there is a constant snow fall for 30 days.</a:t>
            </a:r>
            <a:br>
              <a:rPr lang="en-US" sz="2000" dirty="0">
                <a:cs typeface="Calibri"/>
              </a:rPr>
            </a:br>
            <a:endParaRPr lang="en-US" sz="2000" dirty="0">
              <a:ea typeface="+mn-lt"/>
              <a:cs typeface="+mn-lt"/>
            </a:endParaRPr>
          </a:p>
          <a:p>
            <a:pPr>
              <a:lnSpc>
                <a:spcPct val="90000"/>
              </a:lnSpc>
              <a:spcBef>
                <a:spcPts val="1000"/>
              </a:spcBef>
            </a:pPr>
            <a:r>
              <a:rPr lang="en-US" sz="2000" dirty="0">
                <a:cs typeface="Calibri"/>
              </a:rPr>
              <a:t>a) If the max stress force which can maintained by any truss is 140N, find </a:t>
            </a:r>
            <a:r>
              <a:rPr lang="en-US" sz="2000" dirty="0" err="1">
                <a:cs typeface="Calibri"/>
              </a:rPr>
              <a:t>upto</a:t>
            </a:r>
            <a:r>
              <a:rPr lang="en-US" sz="2000" dirty="0">
                <a:cs typeface="Calibri"/>
              </a:rPr>
              <a:t> how many days in the winter will the roof truss be able to support the house and draw the graph </a:t>
            </a:r>
            <a:r>
              <a:rPr lang="en-US" sz="2000" dirty="0" err="1">
                <a:cs typeface="Calibri"/>
              </a:rPr>
              <a:t>upto</a:t>
            </a:r>
            <a:r>
              <a:rPr lang="en-US" sz="2000" dirty="0">
                <a:cs typeface="Calibri"/>
              </a:rPr>
              <a:t> the day at which the truss fails.</a:t>
            </a:r>
            <a:endParaRPr lang="en-US" sz="2000" dirty="0">
              <a:ea typeface="+mn-lt"/>
              <a:cs typeface="+mn-lt"/>
            </a:endParaRPr>
          </a:p>
          <a:p>
            <a:pPr>
              <a:lnSpc>
                <a:spcPct val="90000"/>
              </a:lnSpc>
              <a:spcBef>
                <a:spcPts val="1000"/>
              </a:spcBef>
            </a:pPr>
            <a:endParaRPr lang="en-US" sz="2000" dirty="0">
              <a:ea typeface="+mn-lt"/>
              <a:cs typeface="+mn-lt"/>
            </a:endParaRPr>
          </a:p>
          <a:p>
            <a:pPr>
              <a:lnSpc>
                <a:spcPct val="90000"/>
              </a:lnSpc>
              <a:spcBef>
                <a:spcPts val="1000"/>
              </a:spcBef>
            </a:pPr>
            <a:r>
              <a:rPr lang="en-US" sz="2000" dirty="0">
                <a:cs typeface="Calibri"/>
              </a:rPr>
              <a:t>b) The angle theta is inputted from the user for the load of x N on points B, C and D and then to find the variation of forces in AB,AG from theta = 1 to given value. (</a:t>
            </a:r>
            <a:r>
              <a:rPr lang="en-US" sz="2000" dirty="0" err="1">
                <a:cs typeface="Calibri"/>
              </a:rPr>
              <a:t>ie</a:t>
            </a:r>
            <a:r>
              <a:rPr lang="en-US" sz="2000" dirty="0">
                <a:cs typeface="Calibri"/>
              </a:rPr>
              <a:t>. Ignore the dimensions in the figure)</a:t>
            </a:r>
            <a:endParaRPr lang="en-US" sz="2000" dirty="0">
              <a:ea typeface="+mn-lt"/>
              <a:cs typeface="+mn-lt"/>
            </a:endParaRPr>
          </a:p>
          <a:p>
            <a:pPr marL="285750" indent="-285750">
              <a:lnSpc>
                <a:spcPct val="90000"/>
              </a:lnSpc>
              <a:spcBef>
                <a:spcPts val="1000"/>
              </a:spcBef>
              <a:buFont typeface="Arial"/>
              <a:buChar char="•"/>
            </a:pPr>
            <a:endParaRPr lang="en-US" sz="2000" dirty="0">
              <a:ea typeface="+mn-lt"/>
              <a:cs typeface="+mn-lt"/>
            </a:endParaRPr>
          </a:p>
          <a:p>
            <a:pPr>
              <a:spcAft>
                <a:spcPts val="800"/>
              </a:spcAft>
              <a:buFont typeface="Arial" panose="020B0604020202020204" pitchFamily="34" charset="0"/>
            </a:pPr>
            <a:endParaRPr lang="en-US" sz="2000" dirty="0">
              <a:cs typeface="Calibri"/>
            </a:endParaRPr>
          </a:p>
        </p:txBody>
      </p:sp>
      <p:pic>
        <p:nvPicPr>
          <p:cNvPr id="3" name="Picture 3" descr="Diagram&#10;&#10;Description automatically generated">
            <a:extLst>
              <a:ext uri="{FF2B5EF4-FFF2-40B4-BE49-F238E27FC236}">
                <a16:creationId xmlns:a16="http://schemas.microsoft.com/office/drawing/2014/main" id="{3C17C71A-2421-4DCE-95F5-3DBC766D7367}"/>
              </a:ext>
            </a:extLst>
          </p:cNvPr>
          <p:cNvPicPr>
            <a:picLocks noChangeAspect="1"/>
          </p:cNvPicPr>
          <p:nvPr/>
        </p:nvPicPr>
        <p:blipFill>
          <a:blip r:embed="rId5"/>
          <a:stretch>
            <a:fillRect/>
          </a:stretch>
        </p:blipFill>
        <p:spPr>
          <a:xfrm>
            <a:off x="8177514" y="5044579"/>
            <a:ext cx="2743200" cy="1553045"/>
          </a:xfrm>
          <a:prstGeom prst="rect">
            <a:avLst/>
          </a:prstGeom>
        </p:spPr>
      </p:pic>
    </p:spTree>
    <p:extLst>
      <p:ext uri="{BB962C8B-B14F-4D97-AF65-F5344CB8AC3E}">
        <p14:creationId xmlns:p14="http://schemas.microsoft.com/office/powerpoint/2010/main" val="3775705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306B6E5E-8DED-47C0-9E87-D583FE072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4" descr="Diagram&#10;&#10;Description automatically generated">
            <a:extLst>
              <a:ext uri="{FF2B5EF4-FFF2-40B4-BE49-F238E27FC236}">
                <a16:creationId xmlns:a16="http://schemas.microsoft.com/office/drawing/2014/main" id="{C081228E-7E1A-470E-B407-4501C0E84BE4}"/>
              </a:ext>
            </a:extLst>
          </p:cNvPr>
          <p:cNvPicPr>
            <a:picLocks noChangeAspect="1"/>
          </p:cNvPicPr>
          <p:nvPr/>
        </p:nvPicPr>
        <p:blipFill>
          <a:blip r:embed="rId3"/>
          <a:stretch>
            <a:fillRect/>
          </a:stretch>
        </p:blipFill>
        <p:spPr>
          <a:xfrm>
            <a:off x="2098221" y="956938"/>
            <a:ext cx="3997779" cy="5581100"/>
          </a:xfrm>
          <a:prstGeom prst="rect">
            <a:avLst/>
          </a:prstGeom>
          <a:ln w="12700">
            <a:solidFill>
              <a:schemeClr val="tx1"/>
            </a:solidFill>
          </a:ln>
        </p:spPr>
      </p:pic>
      <p:sp>
        <p:nvSpPr>
          <p:cNvPr id="11" name="TextBox 10">
            <a:extLst>
              <a:ext uri="{FF2B5EF4-FFF2-40B4-BE49-F238E27FC236}">
                <a16:creationId xmlns:a16="http://schemas.microsoft.com/office/drawing/2014/main" id="{21C21CCF-9CA6-4677-936B-30BA057283DB}"/>
              </a:ext>
            </a:extLst>
          </p:cNvPr>
          <p:cNvSpPr txBox="1"/>
          <p:nvPr/>
        </p:nvSpPr>
        <p:spPr>
          <a:xfrm>
            <a:off x="3576918" y="107160"/>
            <a:ext cx="5889812"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THEORITICAL CALCULATIONS</a:t>
            </a:r>
          </a:p>
        </p:txBody>
      </p:sp>
      <p:sp>
        <p:nvSpPr>
          <p:cNvPr id="12" name="Rectangle: Rounded Corners 11">
            <a:extLst>
              <a:ext uri="{FF2B5EF4-FFF2-40B4-BE49-F238E27FC236}">
                <a16:creationId xmlns:a16="http://schemas.microsoft.com/office/drawing/2014/main" id="{44E72B20-1E2D-4D21-BC0E-5ADE296C5C58}"/>
              </a:ext>
            </a:extLst>
          </p:cNvPr>
          <p:cNvSpPr/>
          <p:nvPr/>
        </p:nvSpPr>
        <p:spPr>
          <a:xfrm>
            <a:off x="2532843" y="4951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3" name="Graphic 12" descr="Ruler outline">
            <a:extLst>
              <a:ext uri="{FF2B5EF4-FFF2-40B4-BE49-F238E27FC236}">
                <a16:creationId xmlns:a16="http://schemas.microsoft.com/office/drawing/2014/main" id="{B002A919-E3CC-4A12-A12C-6CF1980C51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6091" y="178492"/>
            <a:ext cx="446026" cy="446026"/>
          </a:xfrm>
          <a:prstGeom prst="rect">
            <a:avLst/>
          </a:prstGeom>
        </p:spPr>
      </p:pic>
      <p:sp>
        <p:nvSpPr>
          <p:cNvPr id="14" name="Rectangle: Rounded Corners 13">
            <a:extLst>
              <a:ext uri="{FF2B5EF4-FFF2-40B4-BE49-F238E27FC236}">
                <a16:creationId xmlns:a16="http://schemas.microsoft.com/office/drawing/2014/main" id="{35E75E5B-44B7-4148-A160-0268740F4DBA}"/>
              </a:ext>
            </a:extLst>
          </p:cNvPr>
          <p:cNvSpPr/>
          <p:nvPr/>
        </p:nvSpPr>
        <p:spPr>
          <a:xfrm>
            <a:off x="9758283" y="107160"/>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5" name="Graphic 14" descr="Ruler outline">
            <a:extLst>
              <a:ext uri="{FF2B5EF4-FFF2-40B4-BE49-F238E27FC236}">
                <a16:creationId xmlns:a16="http://schemas.microsoft.com/office/drawing/2014/main" id="{225E9C79-AE38-4659-8437-3B8B85906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1531" y="236133"/>
            <a:ext cx="446026" cy="446026"/>
          </a:xfrm>
          <a:prstGeom prst="rect">
            <a:avLst/>
          </a:prstGeom>
        </p:spPr>
      </p:pic>
      <p:pic>
        <p:nvPicPr>
          <p:cNvPr id="6" name="Picture 5" descr="Diagram&#10;&#10;Description automatically generated">
            <a:extLst>
              <a:ext uri="{FF2B5EF4-FFF2-40B4-BE49-F238E27FC236}">
                <a16:creationId xmlns:a16="http://schemas.microsoft.com/office/drawing/2014/main" id="{ADB19BAF-44B2-4621-8F8E-F6567A19F6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4608" y="958357"/>
            <a:ext cx="3845727" cy="5581100"/>
          </a:xfrm>
          <a:prstGeom prst="rect">
            <a:avLst/>
          </a:prstGeom>
          <a:ln w="12700">
            <a:solidFill>
              <a:schemeClr val="tx1"/>
            </a:solidFill>
          </a:ln>
        </p:spPr>
      </p:pic>
    </p:spTree>
    <p:extLst>
      <p:ext uri="{BB962C8B-B14F-4D97-AF65-F5344CB8AC3E}">
        <p14:creationId xmlns:p14="http://schemas.microsoft.com/office/powerpoint/2010/main" val="1863617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5A15-F0F3-4E0C-88FD-29C7E378EE29}"/>
              </a:ext>
            </a:extLst>
          </p:cNvPr>
          <p:cNvSpPr>
            <a:spLocks noGrp="1"/>
          </p:cNvSpPr>
          <p:nvPr>
            <p:ph type="title"/>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4B8B52CD-0FB0-4927-9BD6-4A13469CC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descr="Text, letter&#10;&#10;Description automatically generated">
            <a:extLst>
              <a:ext uri="{FF2B5EF4-FFF2-40B4-BE49-F238E27FC236}">
                <a16:creationId xmlns:a16="http://schemas.microsoft.com/office/drawing/2014/main" id="{3CAFB14A-E7BC-4C6D-8A99-92D3CD9D6E43}"/>
              </a:ext>
            </a:extLst>
          </p:cNvPr>
          <p:cNvPicPr>
            <a:picLocks noChangeAspect="1"/>
          </p:cNvPicPr>
          <p:nvPr/>
        </p:nvPicPr>
        <p:blipFill rotWithShape="1">
          <a:blip r:embed="rId3">
            <a:extLst>
              <a:ext uri="{28A0092B-C50C-407E-A947-70E740481C1C}">
                <a14:useLocalDpi xmlns:a14="http://schemas.microsoft.com/office/drawing/2010/main" val="0"/>
              </a:ext>
            </a:extLst>
          </a:blip>
          <a:srcRect t="162" r="1153"/>
          <a:stretch/>
        </p:blipFill>
        <p:spPr>
          <a:xfrm>
            <a:off x="1967562" y="244929"/>
            <a:ext cx="4898602" cy="6247946"/>
          </a:xfrm>
          <a:prstGeom prst="rect">
            <a:avLst/>
          </a:prstGeom>
          <a:ln w="19050">
            <a:solidFill>
              <a:schemeClr val="tx1"/>
            </a:solidFill>
          </a:ln>
        </p:spPr>
      </p:pic>
      <p:pic>
        <p:nvPicPr>
          <p:cNvPr id="9" name="Picture 8" descr="Diagram&#10;&#10;Description automatically generated">
            <a:extLst>
              <a:ext uri="{FF2B5EF4-FFF2-40B4-BE49-F238E27FC236}">
                <a16:creationId xmlns:a16="http://schemas.microsoft.com/office/drawing/2014/main" id="{BCB587D2-440A-4197-8E62-D6248C314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265" y="244928"/>
            <a:ext cx="4150771" cy="6247945"/>
          </a:xfrm>
          <a:prstGeom prst="rect">
            <a:avLst/>
          </a:prstGeom>
          <a:ln w="19050">
            <a:solidFill>
              <a:schemeClr val="tx1"/>
            </a:solidFill>
          </a:ln>
        </p:spPr>
      </p:pic>
    </p:spTree>
    <p:extLst>
      <p:ext uri="{BB962C8B-B14F-4D97-AF65-F5344CB8AC3E}">
        <p14:creationId xmlns:p14="http://schemas.microsoft.com/office/powerpoint/2010/main" val="2360821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1D8FF77-1EDB-4222-A313-F067EE124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DFF31E7B-3DC0-4088-801A-C6DD26750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2891" y="365125"/>
            <a:ext cx="5786673" cy="5813925"/>
          </a:xfrm>
          <a:prstGeom prst="rect">
            <a:avLst/>
          </a:prstGeom>
          <a:ln w="19050">
            <a:solidFill>
              <a:schemeClr val="tx1"/>
            </a:solidFill>
          </a:ln>
        </p:spPr>
      </p:pic>
    </p:spTree>
    <p:extLst>
      <p:ext uri="{BB962C8B-B14F-4D97-AF65-F5344CB8AC3E}">
        <p14:creationId xmlns:p14="http://schemas.microsoft.com/office/powerpoint/2010/main" val="1374349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BAE4FF51-2B5F-4543-AEF5-7DB77C7E5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descr="Diagram&#10;&#10;Description automatically generated">
            <a:extLst>
              <a:ext uri="{FF2B5EF4-FFF2-40B4-BE49-F238E27FC236}">
                <a16:creationId xmlns:a16="http://schemas.microsoft.com/office/drawing/2014/main" id="{F7707758-9B0D-40A2-B072-B8EBB8503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016" y="117195"/>
            <a:ext cx="4357305" cy="6273735"/>
          </a:xfrm>
          <a:prstGeom prst="rect">
            <a:avLst/>
          </a:prstGeom>
          <a:ln w="1905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5AF6964A-1CFB-4CDB-8B68-DB55C9CE4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372" y="122102"/>
            <a:ext cx="5211536" cy="6268828"/>
          </a:xfrm>
          <a:prstGeom prst="rect">
            <a:avLst/>
          </a:prstGeom>
          <a:ln w="19050">
            <a:solidFill>
              <a:schemeClr val="tx1"/>
            </a:solidFill>
          </a:ln>
        </p:spPr>
      </p:pic>
    </p:spTree>
    <p:extLst>
      <p:ext uri="{BB962C8B-B14F-4D97-AF65-F5344CB8AC3E}">
        <p14:creationId xmlns:p14="http://schemas.microsoft.com/office/powerpoint/2010/main" val="29143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4CBD98-1B91-4B44-8FC9-4F4FFC4D8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F16CEBC4-8139-4D19-984D-70656A930FDA}"/>
              </a:ext>
            </a:extLst>
          </p:cNvPr>
          <p:cNvSpPr txBox="1"/>
          <p:nvPr/>
        </p:nvSpPr>
        <p:spPr>
          <a:xfrm>
            <a:off x="4769223" y="188259"/>
            <a:ext cx="2653553"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PROBLEM - 1</a:t>
            </a:r>
          </a:p>
        </p:txBody>
      </p:sp>
      <p:sp>
        <p:nvSpPr>
          <p:cNvPr id="12" name="Rectangle: Rounded Corners 11">
            <a:extLst>
              <a:ext uri="{FF2B5EF4-FFF2-40B4-BE49-F238E27FC236}">
                <a16:creationId xmlns:a16="http://schemas.microsoft.com/office/drawing/2014/main" id="{BB1B54E2-CA10-4C3B-B499-DB547B3A2CC8}"/>
              </a:ext>
            </a:extLst>
          </p:cNvPr>
          <p:cNvSpPr/>
          <p:nvPr/>
        </p:nvSpPr>
        <p:spPr>
          <a:xfrm>
            <a:off x="3653432"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3" name="Graphic 12" descr="Ruler outline">
            <a:extLst>
              <a:ext uri="{FF2B5EF4-FFF2-40B4-BE49-F238E27FC236}">
                <a16:creationId xmlns:a16="http://schemas.microsoft.com/office/drawing/2014/main" id="{D0206807-5607-406A-AD23-A0624A19E8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6680" y="317232"/>
            <a:ext cx="446026" cy="446026"/>
          </a:xfrm>
          <a:prstGeom prst="rect">
            <a:avLst/>
          </a:prstGeom>
        </p:spPr>
      </p:pic>
      <p:sp>
        <p:nvSpPr>
          <p:cNvPr id="14" name="Rectangle: Rounded Corners 13">
            <a:extLst>
              <a:ext uri="{FF2B5EF4-FFF2-40B4-BE49-F238E27FC236}">
                <a16:creationId xmlns:a16="http://schemas.microsoft.com/office/drawing/2014/main" id="{4197F362-921E-4380-96A3-6915890A0141}"/>
              </a:ext>
            </a:extLst>
          </p:cNvPr>
          <p:cNvSpPr/>
          <p:nvPr/>
        </p:nvSpPr>
        <p:spPr>
          <a:xfrm>
            <a:off x="7799293"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5" name="Graphic 14" descr="Ruler outline">
            <a:extLst>
              <a:ext uri="{FF2B5EF4-FFF2-40B4-BE49-F238E27FC236}">
                <a16:creationId xmlns:a16="http://schemas.microsoft.com/office/drawing/2014/main" id="{E5D42FD3-66EB-42F1-87D4-FA67C1F59B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541" y="317232"/>
            <a:ext cx="446026" cy="446026"/>
          </a:xfrm>
          <a:prstGeom prst="rect">
            <a:avLst/>
          </a:prstGeom>
        </p:spPr>
      </p:pic>
      <p:sp>
        <p:nvSpPr>
          <p:cNvPr id="16" name="TextBox 15">
            <a:extLst>
              <a:ext uri="{FF2B5EF4-FFF2-40B4-BE49-F238E27FC236}">
                <a16:creationId xmlns:a16="http://schemas.microsoft.com/office/drawing/2014/main" id="{35066418-C887-44E9-B7C5-2CE18DD1ED3C}"/>
              </a:ext>
            </a:extLst>
          </p:cNvPr>
          <p:cNvSpPr txBox="1"/>
          <p:nvPr/>
        </p:nvSpPr>
        <p:spPr>
          <a:xfrm>
            <a:off x="2221163" y="1316876"/>
            <a:ext cx="9728790" cy="4510183"/>
          </a:xfrm>
          <a:prstGeom prst="rect">
            <a:avLst/>
          </a:prstGeom>
        </p:spPr>
        <p:txBody>
          <a:bodyPr vert="horz" lIns="91440" tIns="45720" rIns="91440" bIns="45720" rtlCol="0">
            <a:normAutofit/>
          </a:bodyPr>
          <a:lstStyle/>
          <a:p>
            <a:pPr>
              <a:spcAft>
                <a:spcPts val="800"/>
              </a:spcAft>
              <a:buFont typeface="Arial" panose="020B0604020202020204" pitchFamily="34" charset="0"/>
            </a:pPr>
            <a:r>
              <a:rPr lang="en-US" sz="2000" dirty="0">
                <a:effectLst/>
              </a:rPr>
              <a:t>The given figure is a real life example of bridge trusses. There's a vehicle with load 81 kN. Due to the weight of the car the load at points L and K of the bridge truss is of magnitude 40.5 kN.  With the help of method of joints and sections analyze the forces in AN ,AB ,NM,MC, NB , BM, BC, CL, DE, DK by finding out the forces on each truss members. Using MATLAB</a:t>
            </a:r>
          </a:p>
          <a:p>
            <a:pPr>
              <a:spcAft>
                <a:spcPts val="800"/>
              </a:spcAft>
              <a:buFont typeface="Arial" panose="020B0604020202020204" pitchFamily="34" charset="0"/>
            </a:pPr>
            <a:endParaRPr lang="en-US" sz="2000" dirty="0">
              <a:effectLst/>
            </a:endParaRPr>
          </a:p>
          <a:p>
            <a:pPr marL="457200" indent="-457200">
              <a:spcAft>
                <a:spcPts val="800"/>
              </a:spcAft>
              <a:buFont typeface="+mj-lt"/>
              <a:buAutoNum type="alphaLcParenR"/>
            </a:pPr>
            <a:r>
              <a:rPr lang="en-US" sz="2000" dirty="0"/>
              <a:t> Get the load of the </a:t>
            </a:r>
            <a:r>
              <a:rPr lang="en-US" sz="2000" dirty="0" err="1"/>
              <a:t>vechile</a:t>
            </a:r>
            <a:r>
              <a:rPr lang="en-US" sz="2000" dirty="0"/>
              <a:t> and draw the graph of force variation with </a:t>
            </a:r>
            <a:r>
              <a:rPr lang="en-US" sz="2000" dirty="0">
                <a:effectLst/>
              </a:rPr>
              <a:t> the load from 1kN to the given value</a:t>
            </a:r>
          </a:p>
          <a:p>
            <a:pPr marL="457200" indent="-457200">
              <a:spcAft>
                <a:spcPts val="800"/>
              </a:spcAft>
              <a:buFont typeface="+mj-lt"/>
              <a:buAutoNum type="alphaLcParenR"/>
            </a:pPr>
            <a:r>
              <a:rPr lang="en-US" sz="2000" dirty="0"/>
              <a:t>  Get the  angle of the bridge and load from user and draw the graph between angle and force variation.</a:t>
            </a:r>
          </a:p>
          <a:p>
            <a:pPr marL="457200" indent="-457200">
              <a:spcAft>
                <a:spcPts val="800"/>
              </a:spcAft>
              <a:buFont typeface="+mj-lt"/>
              <a:buAutoNum type="alphaLcParenR"/>
            </a:pPr>
            <a:r>
              <a:rPr lang="en-US" sz="2000" dirty="0"/>
              <a:t>Get the maximum truss force supported from the user and give the max load supported in the truss</a:t>
            </a:r>
            <a:endParaRPr lang="en-US" sz="1100" dirty="0"/>
          </a:p>
        </p:txBody>
      </p:sp>
    </p:spTree>
    <p:extLst>
      <p:ext uri="{BB962C8B-B14F-4D97-AF65-F5344CB8AC3E}">
        <p14:creationId xmlns:p14="http://schemas.microsoft.com/office/powerpoint/2010/main" val="1807562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4CBD98-1B91-4B44-8FC9-4F4FFC4D8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TextBox 15">
            <a:extLst>
              <a:ext uri="{FF2B5EF4-FFF2-40B4-BE49-F238E27FC236}">
                <a16:creationId xmlns:a16="http://schemas.microsoft.com/office/drawing/2014/main" id="{35066418-C887-44E9-B7C5-2CE18DD1ED3C}"/>
              </a:ext>
            </a:extLst>
          </p:cNvPr>
          <p:cNvSpPr txBox="1"/>
          <p:nvPr/>
        </p:nvSpPr>
        <p:spPr>
          <a:xfrm>
            <a:off x="2191751" y="1073451"/>
            <a:ext cx="9361237" cy="5223892"/>
          </a:xfrm>
          <a:prstGeom prst="rect">
            <a:avLst/>
          </a:prstGeom>
        </p:spPr>
        <p:txBody>
          <a:bodyPr vert="horz" lIns="91440" tIns="45720" rIns="91440" bIns="45720" rtlCol="0" anchor="t">
            <a:normAutofit fontScale="25000" lnSpcReduction="20000"/>
          </a:bodyPr>
          <a:lstStyle/>
          <a:p>
            <a:r>
              <a:rPr lang="en-US" sz="5200" b="0" i="0" dirty="0" err="1">
                <a:effectLst/>
                <a:latin typeface="Menlo"/>
              </a:rPr>
              <a:t>disp</a:t>
            </a:r>
            <a:r>
              <a:rPr lang="en-US" sz="5200" b="0" i="0" dirty="0">
                <a:effectLst/>
                <a:latin typeface="Menlo"/>
              </a:rPr>
              <a:t>(</a:t>
            </a:r>
            <a:r>
              <a:rPr lang="en-US" sz="5200" b="0" i="0" dirty="0">
                <a:solidFill>
                  <a:srgbClr val="AA04F9"/>
                </a:solidFill>
                <a:effectLst/>
                <a:latin typeface="Menlo"/>
              </a:rPr>
              <a:t>"Snow Fall has begun. It will continue for 30 Days. Maximum </a:t>
            </a:r>
            <a:r>
              <a:rPr lang="en-US" sz="5200" b="0" i="0" dirty="0" err="1">
                <a:solidFill>
                  <a:srgbClr val="AA04F9"/>
                </a:solidFill>
                <a:effectLst/>
                <a:latin typeface="Menlo"/>
              </a:rPr>
              <a:t>Stess</a:t>
            </a:r>
            <a:r>
              <a:rPr lang="en-US" sz="5200" b="0" i="0" dirty="0">
                <a:solidFill>
                  <a:srgbClr val="AA04F9"/>
                </a:solidFill>
                <a:effectLst/>
                <a:latin typeface="Menlo"/>
              </a:rPr>
              <a:t> maintained by any truss is 140N. Enter your choice below: "</a:t>
            </a:r>
            <a:r>
              <a:rPr lang="en-US" sz="5200" b="0" i="0" dirty="0">
                <a:effectLst/>
                <a:latin typeface="Menlo"/>
              </a:rPr>
              <a:t>);</a:t>
            </a:r>
          </a:p>
          <a:p>
            <a:r>
              <a:rPr lang="en-US" sz="5200" b="0" i="0" dirty="0">
                <a:effectLst/>
                <a:latin typeface="Menlo"/>
              </a:rPr>
              <a:t>a = input(</a:t>
            </a:r>
            <a:r>
              <a:rPr lang="en-US" sz="5200" b="0" i="0" dirty="0">
                <a:solidFill>
                  <a:srgbClr val="AA04F9"/>
                </a:solidFill>
                <a:effectLst/>
                <a:latin typeface="Menlo"/>
              </a:rPr>
              <a:t>"1. For an arbitrary day 'X' after snow fall has begun, find if the truss would fail." </a:t>
            </a:r>
            <a:r>
              <a:rPr lang="en-US" sz="5200" b="0" i="0" dirty="0">
                <a:effectLst/>
                <a:latin typeface="Menlo"/>
              </a:rPr>
              <a:t>+ newline + </a:t>
            </a:r>
            <a:r>
              <a:rPr lang="en-US" sz="5200" b="0" i="0" dirty="0">
                <a:solidFill>
                  <a:srgbClr val="AA04F9"/>
                </a:solidFill>
                <a:effectLst/>
                <a:latin typeface="Menlo"/>
              </a:rPr>
              <a:t>"2. For an arbitrary load 'x' on B,C &amp; D, Enter the angle 'Θ'(∠CGF in the fig. ; in </a:t>
            </a:r>
            <a:r>
              <a:rPr lang="en-US" sz="5200" b="0" i="0" dirty="0" err="1">
                <a:solidFill>
                  <a:srgbClr val="AA04F9"/>
                </a:solidFill>
                <a:effectLst/>
                <a:latin typeface="Menlo"/>
              </a:rPr>
              <a:t>degress</a:t>
            </a:r>
            <a:r>
              <a:rPr lang="en-US" sz="5200" b="0" i="0" dirty="0">
                <a:solidFill>
                  <a:srgbClr val="AA04F9"/>
                </a:solidFill>
                <a:effectLst/>
                <a:latin typeface="Menlo"/>
              </a:rPr>
              <a:t>) and plots the variation of load on AB &amp; AG from 1° to 'Θ' " </a:t>
            </a:r>
            <a:r>
              <a:rPr lang="en-US" sz="5200" b="0" i="0" dirty="0">
                <a:effectLst/>
                <a:latin typeface="Menlo"/>
              </a:rPr>
              <a:t>+ newline + </a:t>
            </a:r>
            <a:r>
              <a:rPr lang="en-US" sz="5200" b="0" i="0" dirty="0">
                <a:solidFill>
                  <a:srgbClr val="AA04F9"/>
                </a:solidFill>
                <a:effectLst/>
                <a:latin typeface="Menlo"/>
              </a:rPr>
              <a:t>"Enter your choice: "</a:t>
            </a:r>
            <a:r>
              <a:rPr lang="en-US" sz="5200" b="0" i="0" dirty="0">
                <a:effectLst/>
                <a:latin typeface="Menlo"/>
              </a:rPr>
              <a:t>);</a:t>
            </a:r>
          </a:p>
          <a:p>
            <a:br>
              <a:rPr lang="en-US" sz="5200" b="0" i="0" dirty="0">
                <a:effectLst/>
                <a:latin typeface="Menlo"/>
              </a:rPr>
            </a:br>
            <a:endParaRPr lang="en-US" sz="5200" b="0" i="0" dirty="0">
              <a:effectLst/>
              <a:latin typeface="Menlo"/>
            </a:endParaRPr>
          </a:p>
          <a:p>
            <a:r>
              <a:rPr lang="en-US" sz="5200" b="0" i="0" dirty="0">
                <a:effectLst/>
                <a:latin typeface="Menlo"/>
              </a:rPr>
              <a:t>s = sqrt(2);</a:t>
            </a:r>
          </a:p>
          <a:p>
            <a:r>
              <a:rPr lang="en-US" sz="5200" b="0" i="0" dirty="0">
                <a:solidFill>
                  <a:srgbClr val="0E00FF"/>
                </a:solidFill>
                <a:effectLst/>
                <a:latin typeface="Menlo"/>
              </a:rPr>
              <a:t>switch </a:t>
            </a:r>
            <a:r>
              <a:rPr lang="en-US" sz="5200" b="0" i="0" dirty="0">
                <a:effectLst/>
                <a:latin typeface="Menlo"/>
              </a:rPr>
              <a:t>a</a:t>
            </a:r>
          </a:p>
          <a:p>
            <a:r>
              <a:rPr lang="en-US" sz="5200" b="0" i="0" dirty="0">
                <a:solidFill>
                  <a:srgbClr val="0E00FF"/>
                </a:solidFill>
                <a:effectLst/>
                <a:latin typeface="Menlo"/>
              </a:rPr>
              <a:t>case </a:t>
            </a:r>
            <a:r>
              <a:rPr lang="en-US" sz="5200" b="0" i="0" dirty="0">
                <a:effectLst/>
                <a:latin typeface="Menlo"/>
              </a:rPr>
              <a:t>1</a:t>
            </a:r>
          </a:p>
          <a:p>
            <a:r>
              <a:rPr lang="en-US" sz="5200" b="0" i="0" dirty="0" err="1">
                <a:effectLst/>
                <a:latin typeface="Menlo"/>
              </a:rPr>
              <a:t>disp</a:t>
            </a:r>
            <a:r>
              <a:rPr lang="en-US" sz="5200" b="0" i="0" dirty="0">
                <a:effectLst/>
                <a:latin typeface="Menlo"/>
              </a:rPr>
              <a:t>(</a:t>
            </a:r>
            <a:r>
              <a:rPr lang="en-US" sz="5200" b="0" i="0" dirty="0">
                <a:solidFill>
                  <a:srgbClr val="AA04F9"/>
                </a:solidFill>
                <a:effectLst/>
                <a:latin typeface="Menlo"/>
              </a:rPr>
              <a:t>"Enter the day 'X' for which the stress on the </a:t>
            </a:r>
            <a:r>
              <a:rPr lang="en-US" sz="5200" b="0" i="0" dirty="0" err="1">
                <a:solidFill>
                  <a:srgbClr val="AA04F9"/>
                </a:solidFill>
                <a:effectLst/>
                <a:latin typeface="Menlo"/>
              </a:rPr>
              <a:t>trussess</a:t>
            </a:r>
            <a:r>
              <a:rPr lang="en-US" sz="5200" b="0" i="0" dirty="0">
                <a:solidFill>
                  <a:srgbClr val="AA04F9"/>
                </a:solidFill>
                <a:effectLst/>
                <a:latin typeface="Menlo"/>
              </a:rPr>
              <a:t> due to snow is calculated and graph is plotted."</a:t>
            </a:r>
            <a:r>
              <a:rPr lang="en-US" sz="5200" b="0" i="0" dirty="0">
                <a:effectLst/>
                <a:latin typeface="Menlo"/>
              </a:rPr>
              <a:t>)</a:t>
            </a:r>
          </a:p>
          <a:p>
            <a:r>
              <a:rPr lang="en-US" sz="5200" b="0" i="0" dirty="0">
                <a:effectLst/>
                <a:latin typeface="Menlo"/>
              </a:rPr>
              <a:t>x = input(</a:t>
            </a:r>
            <a:r>
              <a:rPr lang="en-US" sz="5200" b="0" i="0" dirty="0">
                <a:solidFill>
                  <a:srgbClr val="AA04F9"/>
                </a:solidFill>
                <a:effectLst/>
                <a:latin typeface="Menlo"/>
              </a:rPr>
              <a:t>"Enter X (0 to 30): "</a:t>
            </a:r>
            <a:r>
              <a:rPr lang="en-US" sz="5200" b="0" i="0" dirty="0">
                <a:effectLst/>
                <a:latin typeface="Menlo"/>
              </a:rPr>
              <a:t>);</a:t>
            </a:r>
          </a:p>
          <a:p>
            <a:br>
              <a:rPr lang="en-US" sz="5200" b="0" i="0" dirty="0">
                <a:effectLst/>
                <a:latin typeface="Menlo"/>
              </a:rPr>
            </a:br>
            <a:endParaRPr lang="en-US" sz="5200" b="0" i="0" dirty="0">
              <a:effectLst/>
              <a:latin typeface="Menlo"/>
            </a:endParaRPr>
          </a:p>
          <a:p>
            <a:r>
              <a:rPr lang="en-US" sz="5200" b="0" i="0" dirty="0">
                <a:effectLst/>
                <a:latin typeface="Menlo"/>
              </a:rPr>
              <a:t>fab = ((9/s)*(x) + 15/s); </a:t>
            </a:r>
            <a:r>
              <a:rPr lang="en-US" sz="5200" b="0" i="0" dirty="0">
                <a:solidFill>
                  <a:srgbClr val="028009"/>
                </a:solidFill>
                <a:effectLst/>
                <a:latin typeface="Menlo"/>
              </a:rPr>
              <a:t>%Compression ; Taken Negative to get the positive value. Fab will always fail first.</a:t>
            </a:r>
            <a:endParaRPr lang="en-US" sz="5200" b="0" i="0" dirty="0">
              <a:effectLst/>
              <a:latin typeface="Menlo"/>
            </a:endParaRPr>
          </a:p>
          <a:p>
            <a:r>
              <a:rPr lang="en-US" sz="5200" b="0" i="0" dirty="0">
                <a:effectLst/>
                <a:latin typeface="Menlo"/>
              </a:rPr>
              <a:t>fag = (4.5)*(x) + 7.5;</a:t>
            </a:r>
          </a:p>
          <a:p>
            <a:r>
              <a:rPr lang="en-US" sz="5200" b="0" i="0" dirty="0" err="1">
                <a:effectLst/>
                <a:latin typeface="Menlo"/>
              </a:rPr>
              <a:t>fbc</a:t>
            </a:r>
            <a:r>
              <a:rPr lang="en-US" sz="5200" b="0" i="0" dirty="0">
                <a:effectLst/>
                <a:latin typeface="Menlo"/>
              </a:rPr>
              <a:t> = (4.74383)*(x) + 7.90638; </a:t>
            </a:r>
            <a:r>
              <a:rPr lang="en-US" sz="5200" b="0" i="0" dirty="0">
                <a:solidFill>
                  <a:srgbClr val="028009"/>
                </a:solidFill>
                <a:effectLst/>
                <a:latin typeface="Menlo"/>
              </a:rPr>
              <a:t>%Compression ; Taken Negative to get the positive value.</a:t>
            </a:r>
            <a:endParaRPr lang="en-US" sz="5200" b="0" i="0" dirty="0">
              <a:effectLst/>
              <a:latin typeface="Menlo"/>
            </a:endParaRPr>
          </a:p>
          <a:p>
            <a:r>
              <a:rPr lang="en-US" sz="5200" b="0" i="0" dirty="0" err="1">
                <a:effectLst/>
                <a:latin typeface="Menlo"/>
              </a:rPr>
              <a:t>fbg</a:t>
            </a:r>
            <a:r>
              <a:rPr lang="en-US" sz="5200" b="0" i="0" dirty="0">
                <a:effectLst/>
                <a:latin typeface="Menlo"/>
              </a:rPr>
              <a:t> = 0;</a:t>
            </a:r>
          </a:p>
          <a:p>
            <a:r>
              <a:rPr lang="en-US" sz="5200" b="0" i="0" dirty="0" err="1">
                <a:effectLst/>
                <a:latin typeface="Menlo"/>
              </a:rPr>
              <a:t>fgc</a:t>
            </a:r>
            <a:r>
              <a:rPr lang="en-US" sz="5200" b="0" i="0" dirty="0">
                <a:effectLst/>
                <a:latin typeface="Menlo"/>
              </a:rPr>
              <a:t> = 0;</a:t>
            </a:r>
          </a:p>
          <a:p>
            <a:r>
              <a:rPr lang="en-US" sz="5200" b="0" i="0" dirty="0" err="1">
                <a:effectLst/>
                <a:latin typeface="Menlo"/>
              </a:rPr>
              <a:t>fgf</a:t>
            </a:r>
            <a:r>
              <a:rPr lang="en-US" sz="5200" b="0" i="0" dirty="0">
                <a:effectLst/>
                <a:latin typeface="Menlo"/>
              </a:rPr>
              <a:t> = (4.5)*(x) + 7.5;</a:t>
            </a:r>
          </a:p>
          <a:p>
            <a:br>
              <a:rPr lang="en-US" sz="5200" b="0" i="0" dirty="0">
                <a:effectLst/>
                <a:latin typeface="Menlo"/>
              </a:rPr>
            </a:br>
            <a:endParaRPr lang="en-US" sz="5200" b="0" i="0" dirty="0">
              <a:effectLst/>
              <a:latin typeface="Menlo"/>
            </a:endParaRPr>
          </a:p>
          <a:p>
            <a:r>
              <a:rPr lang="en-US" sz="5200" b="0" i="0" dirty="0">
                <a:effectLst/>
                <a:latin typeface="Menlo"/>
              </a:rPr>
              <a:t>Main = [fab fag </a:t>
            </a:r>
            <a:r>
              <a:rPr lang="en-US" sz="5200" b="0" i="0" dirty="0" err="1">
                <a:effectLst/>
                <a:latin typeface="Menlo"/>
              </a:rPr>
              <a:t>fbc</a:t>
            </a:r>
            <a:r>
              <a:rPr lang="en-US" sz="5200" b="0" i="0" dirty="0">
                <a:effectLst/>
                <a:latin typeface="Menlo"/>
              </a:rPr>
              <a:t> </a:t>
            </a:r>
            <a:r>
              <a:rPr lang="en-US" sz="5200" b="0" i="0" dirty="0" err="1">
                <a:effectLst/>
                <a:latin typeface="Menlo"/>
              </a:rPr>
              <a:t>fbg</a:t>
            </a:r>
            <a:r>
              <a:rPr lang="en-US" sz="5200" b="0" i="0" dirty="0">
                <a:effectLst/>
                <a:latin typeface="Menlo"/>
              </a:rPr>
              <a:t> </a:t>
            </a:r>
            <a:r>
              <a:rPr lang="en-US" sz="5200" b="0" i="0" dirty="0" err="1">
                <a:effectLst/>
                <a:latin typeface="Menlo"/>
              </a:rPr>
              <a:t>fgc</a:t>
            </a:r>
            <a:r>
              <a:rPr lang="en-US" sz="5200" b="0" i="0" dirty="0">
                <a:effectLst/>
                <a:latin typeface="Menlo"/>
              </a:rPr>
              <a:t> </a:t>
            </a:r>
            <a:r>
              <a:rPr lang="en-US" sz="5200" b="0" i="0" dirty="0" err="1">
                <a:effectLst/>
                <a:latin typeface="Menlo"/>
              </a:rPr>
              <a:t>fgf</a:t>
            </a:r>
            <a:r>
              <a:rPr lang="en-US" sz="5200" b="0" i="0" dirty="0">
                <a:effectLst/>
                <a:latin typeface="Menlo"/>
              </a:rPr>
              <a:t>];</a:t>
            </a:r>
          </a:p>
          <a:p>
            <a:br>
              <a:rPr lang="en-US" sz="5200" b="0" i="0" dirty="0">
                <a:effectLst/>
                <a:latin typeface="Menlo"/>
              </a:rPr>
            </a:br>
            <a:endParaRPr lang="en-US" sz="5200" b="0" i="0" dirty="0">
              <a:effectLst/>
              <a:latin typeface="Menlo"/>
            </a:endParaRPr>
          </a:p>
          <a:p>
            <a:r>
              <a:rPr lang="en-US" sz="5200" b="0" i="0" dirty="0">
                <a:effectLst/>
                <a:latin typeface="Menlo"/>
              </a:rPr>
              <a:t>Main2 = Main &gt; 140;</a:t>
            </a:r>
          </a:p>
          <a:p>
            <a:r>
              <a:rPr lang="en-US" sz="5200" b="0" i="0" dirty="0">
                <a:effectLst/>
                <a:latin typeface="Menlo"/>
              </a:rPr>
              <a:t>Main3 = any(Main2);</a:t>
            </a:r>
          </a:p>
          <a:p>
            <a:r>
              <a:rPr lang="en-US" sz="5200" b="0" i="0" dirty="0">
                <a:solidFill>
                  <a:srgbClr val="0E00FF"/>
                </a:solidFill>
                <a:effectLst/>
                <a:latin typeface="Menlo"/>
              </a:rPr>
              <a:t>if </a:t>
            </a:r>
            <a:r>
              <a:rPr lang="en-US" sz="5200" b="0" i="0" dirty="0">
                <a:effectLst/>
                <a:latin typeface="Menlo"/>
              </a:rPr>
              <a:t>Main3==true</a:t>
            </a:r>
          </a:p>
          <a:p>
            <a:r>
              <a:rPr lang="en-US" sz="5200" b="0" i="0" dirty="0" err="1">
                <a:effectLst/>
                <a:latin typeface="Menlo"/>
              </a:rPr>
              <a:t>disp</a:t>
            </a:r>
            <a:r>
              <a:rPr lang="en-US" sz="5200" b="0" i="0" dirty="0">
                <a:effectLst/>
                <a:latin typeface="Menlo"/>
              </a:rPr>
              <a:t>(</a:t>
            </a:r>
            <a:r>
              <a:rPr lang="en-US" sz="5200" b="0" i="0" dirty="0">
                <a:solidFill>
                  <a:srgbClr val="AA04F9"/>
                </a:solidFill>
                <a:effectLst/>
                <a:latin typeface="Menlo"/>
              </a:rPr>
              <a:t>"*****The Roof Truss has failed for the given day X.*****"</a:t>
            </a:r>
            <a:r>
              <a:rPr lang="en-US" sz="5200" b="0" i="0" dirty="0">
                <a:effectLst/>
                <a:latin typeface="Menlo"/>
              </a:rPr>
              <a:t>);</a:t>
            </a:r>
          </a:p>
          <a:p>
            <a:r>
              <a:rPr lang="en-US" sz="5200" b="0" i="0" dirty="0">
                <a:solidFill>
                  <a:srgbClr val="0E00FF"/>
                </a:solidFill>
                <a:effectLst/>
                <a:latin typeface="Menlo"/>
              </a:rPr>
              <a:t>else</a:t>
            </a:r>
            <a:endParaRPr lang="en-US" sz="5200" b="0" i="0" dirty="0">
              <a:effectLst/>
              <a:latin typeface="Menlo"/>
            </a:endParaRPr>
          </a:p>
          <a:p>
            <a:r>
              <a:rPr lang="en-US" sz="5200" b="0" i="0" dirty="0" err="1">
                <a:effectLst/>
                <a:latin typeface="Menlo"/>
              </a:rPr>
              <a:t>disp</a:t>
            </a:r>
            <a:r>
              <a:rPr lang="en-US" sz="5200" b="0" i="0" dirty="0">
                <a:effectLst/>
                <a:latin typeface="Menlo"/>
              </a:rPr>
              <a:t>(</a:t>
            </a:r>
            <a:r>
              <a:rPr lang="en-US" sz="5200" b="0" i="0" dirty="0">
                <a:solidFill>
                  <a:srgbClr val="AA04F9"/>
                </a:solidFill>
                <a:effectLst/>
                <a:latin typeface="Menlo"/>
              </a:rPr>
              <a:t>"***The Roof Truss has not failed for the given day X.***"</a:t>
            </a:r>
            <a:r>
              <a:rPr lang="en-US" sz="5200" b="0" i="0" dirty="0">
                <a:effectLst/>
                <a:latin typeface="Menlo"/>
              </a:rPr>
              <a:t>)</a:t>
            </a:r>
          </a:p>
          <a:p>
            <a:r>
              <a:rPr lang="en-US" sz="5200" b="0" i="0" dirty="0">
                <a:solidFill>
                  <a:srgbClr val="0E00FF"/>
                </a:solidFill>
                <a:effectLst/>
                <a:latin typeface="Menlo"/>
              </a:rPr>
              <a:t>end</a:t>
            </a:r>
            <a:endParaRPr lang="en-US" sz="5200" b="0" i="0" dirty="0">
              <a:effectLst/>
              <a:latin typeface="Menlo"/>
            </a:endParaRPr>
          </a:p>
          <a:p>
            <a:r>
              <a:rPr lang="en-US" sz="5200" b="0" i="0" dirty="0">
                <a:effectLst/>
                <a:latin typeface="Menlo"/>
              </a:rPr>
              <a:t>Main4 = [];</a:t>
            </a:r>
          </a:p>
          <a:p>
            <a:r>
              <a:rPr lang="en-US" sz="5200" b="0" i="0" dirty="0">
                <a:solidFill>
                  <a:srgbClr val="0E00FF"/>
                </a:solidFill>
                <a:effectLst/>
                <a:latin typeface="Menlo"/>
              </a:rPr>
              <a:t>for </a:t>
            </a:r>
            <a:r>
              <a:rPr lang="en-US" sz="5200" b="0" i="0" dirty="0" err="1">
                <a:effectLst/>
                <a:latin typeface="Menlo"/>
              </a:rPr>
              <a:t>i</a:t>
            </a:r>
            <a:r>
              <a:rPr lang="en-US" sz="5200" b="0" i="0" dirty="0">
                <a:effectLst/>
                <a:latin typeface="Menlo"/>
              </a:rPr>
              <a:t> = 1:21</a:t>
            </a:r>
          </a:p>
          <a:p>
            <a:r>
              <a:rPr lang="en-US" sz="5200" b="0" i="0" dirty="0" err="1">
                <a:effectLst/>
                <a:latin typeface="Menlo"/>
              </a:rPr>
              <a:t>fmain</a:t>
            </a:r>
            <a:r>
              <a:rPr lang="en-US" sz="5200" b="0" i="0" dirty="0">
                <a:effectLst/>
                <a:latin typeface="Menlo"/>
              </a:rPr>
              <a:t> = ((9/s)*(</a:t>
            </a:r>
            <a:r>
              <a:rPr lang="en-US" sz="5200" b="0" i="0" dirty="0" err="1">
                <a:effectLst/>
                <a:latin typeface="Menlo"/>
              </a:rPr>
              <a:t>i</a:t>
            </a:r>
            <a:r>
              <a:rPr lang="en-US" sz="5200" b="0" i="0" dirty="0">
                <a:effectLst/>
                <a:latin typeface="Menlo"/>
              </a:rPr>
              <a:t>) + 15/s);</a:t>
            </a:r>
          </a:p>
          <a:p>
            <a:r>
              <a:rPr lang="en-US" sz="5200" b="0" i="0" dirty="0">
                <a:effectLst/>
                <a:latin typeface="Menlo"/>
              </a:rPr>
              <a:t>Main4(end+1)=</a:t>
            </a:r>
            <a:r>
              <a:rPr lang="en-US" sz="5200" b="0" i="0" dirty="0" err="1">
                <a:effectLst/>
                <a:latin typeface="Menlo"/>
              </a:rPr>
              <a:t>fmain</a:t>
            </a:r>
            <a:r>
              <a:rPr lang="en-US" sz="5200" b="0" i="0" dirty="0">
                <a:effectLst/>
                <a:latin typeface="Menlo"/>
              </a:rPr>
              <a:t>;</a:t>
            </a:r>
          </a:p>
          <a:p>
            <a:r>
              <a:rPr lang="en-US" sz="5200" b="0" i="0" dirty="0">
                <a:solidFill>
                  <a:srgbClr val="0E00FF"/>
                </a:solidFill>
                <a:effectLst/>
                <a:latin typeface="Menlo"/>
              </a:rPr>
              <a:t>end</a:t>
            </a:r>
            <a:endParaRPr lang="en-US" sz="5200" b="0" i="0" dirty="0">
              <a:effectLst/>
              <a:latin typeface="Menlo"/>
            </a:endParaRPr>
          </a:p>
          <a:p>
            <a:br>
              <a:rPr lang="en-US" sz="2800" b="0" i="0" dirty="0">
                <a:effectLst/>
                <a:latin typeface="Menlo"/>
              </a:rPr>
            </a:br>
            <a:endParaRPr lang="en-US" sz="2800" b="0" i="0" dirty="0">
              <a:effectLst/>
              <a:latin typeface="Menlo"/>
            </a:endParaRPr>
          </a:p>
          <a:p>
            <a:endParaRPr lang="en-US" dirty="0"/>
          </a:p>
        </p:txBody>
      </p:sp>
      <p:sp>
        <p:nvSpPr>
          <p:cNvPr id="9" name="TextBox 8">
            <a:extLst>
              <a:ext uri="{FF2B5EF4-FFF2-40B4-BE49-F238E27FC236}">
                <a16:creationId xmlns:a16="http://schemas.microsoft.com/office/drawing/2014/main" id="{9C000107-00E1-4963-B3EB-3DDBEF35E4C0}"/>
              </a:ext>
            </a:extLst>
          </p:cNvPr>
          <p:cNvSpPr txBox="1"/>
          <p:nvPr/>
        </p:nvSpPr>
        <p:spPr>
          <a:xfrm>
            <a:off x="3137647" y="269327"/>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MATLAB</a:t>
            </a:r>
          </a:p>
        </p:txBody>
      </p:sp>
      <p:sp>
        <p:nvSpPr>
          <p:cNvPr id="17" name="Rectangle: Rounded Corners 16">
            <a:extLst>
              <a:ext uri="{FF2B5EF4-FFF2-40B4-BE49-F238E27FC236}">
                <a16:creationId xmlns:a16="http://schemas.microsoft.com/office/drawing/2014/main" id="{4B97C7F5-8983-4582-9A06-79CAC7FA9CDC}"/>
              </a:ext>
            </a:extLst>
          </p:cNvPr>
          <p:cNvSpPr/>
          <p:nvPr/>
        </p:nvSpPr>
        <p:spPr>
          <a:xfrm>
            <a:off x="2038503" y="240506"/>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8" name="Graphic 17" descr="Programmer male outline">
            <a:extLst>
              <a:ext uri="{FF2B5EF4-FFF2-40B4-BE49-F238E27FC236}">
                <a16:creationId xmlns:a16="http://schemas.microsoft.com/office/drawing/2014/main" id="{4E34220A-2E20-41A7-A7F5-DCAD0DB222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91751" y="369479"/>
            <a:ext cx="446026" cy="446026"/>
          </a:xfrm>
          <a:prstGeom prst="rect">
            <a:avLst/>
          </a:prstGeom>
        </p:spPr>
      </p:pic>
      <p:sp>
        <p:nvSpPr>
          <p:cNvPr id="19" name="Rectangle: Rounded Corners 18">
            <a:extLst>
              <a:ext uri="{FF2B5EF4-FFF2-40B4-BE49-F238E27FC236}">
                <a16:creationId xmlns:a16="http://schemas.microsoft.com/office/drawing/2014/main" id="{B2C62296-0F75-4F9D-A19F-644FEED911BE}"/>
              </a:ext>
            </a:extLst>
          </p:cNvPr>
          <p:cNvSpPr/>
          <p:nvPr/>
        </p:nvSpPr>
        <p:spPr>
          <a:xfrm>
            <a:off x="5438575" y="243973"/>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20" name="Graphic 19" descr="Programmer male outline">
            <a:extLst>
              <a:ext uri="{FF2B5EF4-FFF2-40B4-BE49-F238E27FC236}">
                <a16:creationId xmlns:a16="http://schemas.microsoft.com/office/drawing/2014/main" id="{3237115D-1D51-44D7-9C48-9E16645950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1823" y="372946"/>
            <a:ext cx="446026" cy="446026"/>
          </a:xfrm>
          <a:prstGeom prst="rect">
            <a:avLst/>
          </a:prstGeom>
        </p:spPr>
      </p:pic>
    </p:spTree>
    <p:extLst>
      <p:ext uri="{BB962C8B-B14F-4D97-AF65-F5344CB8AC3E}">
        <p14:creationId xmlns:p14="http://schemas.microsoft.com/office/powerpoint/2010/main" val="1887404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4CBD98-1B91-4B44-8FC9-4F4FFC4D8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TextBox 15">
            <a:extLst>
              <a:ext uri="{FF2B5EF4-FFF2-40B4-BE49-F238E27FC236}">
                <a16:creationId xmlns:a16="http://schemas.microsoft.com/office/drawing/2014/main" id="{35066418-C887-44E9-B7C5-2CE18DD1ED3C}"/>
              </a:ext>
            </a:extLst>
          </p:cNvPr>
          <p:cNvSpPr txBox="1"/>
          <p:nvPr/>
        </p:nvSpPr>
        <p:spPr>
          <a:xfrm>
            <a:off x="2006010" y="159308"/>
            <a:ext cx="4089990" cy="6494250"/>
          </a:xfrm>
          <a:prstGeom prst="rect">
            <a:avLst/>
          </a:prstGeom>
        </p:spPr>
        <p:txBody>
          <a:bodyPr vert="horz" lIns="91440" tIns="45720" rIns="91440" bIns="45720" rtlCol="0" anchor="t">
            <a:normAutofit fontScale="25000" lnSpcReduction="20000"/>
          </a:bodyPr>
          <a:lstStyle/>
          <a:p>
            <a:r>
              <a:rPr lang="en-IN" sz="5600" b="0" i="0" dirty="0">
                <a:effectLst/>
                <a:latin typeface="Menlo"/>
              </a:rPr>
              <a:t>x1=1:21;</a:t>
            </a:r>
          </a:p>
          <a:p>
            <a:r>
              <a:rPr lang="en-IN" sz="5600" b="0" i="0" dirty="0">
                <a:effectLst/>
                <a:latin typeface="Menlo"/>
              </a:rPr>
              <a:t>y1=Main4;</a:t>
            </a:r>
          </a:p>
          <a:p>
            <a:br>
              <a:rPr lang="en-IN" sz="5600" b="0" i="0" dirty="0">
                <a:effectLst/>
                <a:latin typeface="Menlo"/>
              </a:rPr>
            </a:br>
            <a:endParaRPr lang="en-IN" sz="5600" b="0" i="0" dirty="0">
              <a:effectLst/>
              <a:latin typeface="Menlo"/>
            </a:endParaRPr>
          </a:p>
          <a:p>
            <a:r>
              <a:rPr lang="en-IN" sz="5600" b="0" i="0" dirty="0">
                <a:effectLst/>
                <a:latin typeface="Menlo"/>
              </a:rPr>
              <a:t>ln = plot(x1,y1);</a:t>
            </a:r>
          </a:p>
          <a:p>
            <a:r>
              <a:rPr lang="en-IN" sz="5600" b="0" i="0" dirty="0" err="1">
                <a:effectLst/>
                <a:latin typeface="Menlo"/>
              </a:rPr>
              <a:t>xlabel</a:t>
            </a:r>
            <a:r>
              <a:rPr lang="en-IN" sz="5600" b="0" i="0" dirty="0">
                <a:effectLst/>
                <a:latin typeface="Menlo"/>
              </a:rPr>
              <a:t>(</a:t>
            </a:r>
            <a:r>
              <a:rPr lang="en-IN" sz="5600" b="0" i="0" dirty="0">
                <a:solidFill>
                  <a:srgbClr val="AA04F9"/>
                </a:solidFill>
                <a:effectLst/>
                <a:latin typeface="Menlo"/>
              </a:rPr>
              <a:t>'Days'</a:t>
            </a:r>
            <a:r>
              <a:rPr lang="en-IN" sz="5600" b="0" i="0" dirty="0">
                <a:effectLst/>
                <a:latin typeface="Menlo"/>
              </a:rPr>
              <a:t>)</a:t>
            </a:r>
          </a:p>
          <a:p>
            <a:r>
              <a:rPr lang="en-IN" sz="5600" b="0" i="0" dirty="0" err="1">
                <a:effectLst/>
                <a:latin typeface="Menlo"/>
              </a:rPr>
              <a:t>ylabel</a:t>
            </a:r>
            <a:r>
              <a:rPr lang="en-IN" sz="5600" b="0" i="0" dirty="0">
                <a:effectLst/>
                <a:latin typeface="Menlo"/>
              </a:rPr>
              <a:t>(</a:t>
            </a:r>
            <a:r>
              <a:rPr lang="en-IN" sz="5600" b="0" i="0" dirty="0">
                <a:solidFill>
                  <a:srgbClr val="AA04F9"/>
                </a:solidFill>
                <a:effectLst/>
                <a:latin typeface="Menlo"/>
              </a:rPr>
              <a:t>'Force On Truss AB(N)'</a:t>
            </a:r>
            <a:r>
              <a:rPr lang="en-IN" sz="5600" b="0" i="0" dirty="0">
                <a:effectLst/>
                <a:latin typeface="Menlo"/>
              </a:rPr>
              <a:t>)</a:t>
            </a:r>
          </a:p>
          <a:p>
            <a:r>
              <a:rPr lang="en-IN" sz="5600" b="0" i="0" dirty="0">
                <a:effectLst/>
                <a:latin typeface="Menlo"/>
              </a:rPr>
              <a:t>title(</a:t>
            </a:r>
            <a:r>
              <a:rPr lang="en-IN" sz="5600" b="0" i="0" dirty="0">
                <a:solidFill>
                  <a:srgbClr val="AA04F9"/>
                </a:solidFill>
                <a:effectLst/>
                <a:latin typeface="Menlo"/>
              </a:rPr>
              <a:t>'Days Vs Force(C/T) On Truss AB(N)'</a:t>
            </a:r>
            <a:r>
              <a:rPr lang="en-IN" sz="5600" b="0" i="0" dirty="0">
                <a:effectLst/>
                <a:latin typeface="Menlo"/>
              </a:rPr>
              <a:t>) </a:t>
            </a:r>
          </a:p>
          <a:p>
            <a:br>
              <a:rPr lang="en-IN" sz="5600" b="0" i="0" dirty="0">
                <a:effectLst/>
                <a:latin typeface="Menlo"/>
              </a:rPr>
            </a:br>
            <a:endParaRPr lang="en-IN" sz="5600" b="0" i="0" dirty="0">
              <a:effectLst/>
              <a:latin typeface="Menlo"/>
            </a:endParaRPr>
          </a:p>
          <a:p>
            <a:r>
              <a:rPr lang="en-IN" sz="5600" b="0" i="0" dirty="0" err="1">
                <a:effectLst/>
                <a:latin typeface="Menlo"/>
              </a:rPr>
              <a:t>xticks</a:t>
            </a:r>
            <a:r>
              <a:rPr lang="en-IN" sz="5600" b="0" i="0" dirty="0">
                <a:effectLst/>
                <a:latin typeface="Menlo"/>
              </a:rPr>
              <a:t>(1:21);</a:t>
            </a:r>
          </a:p>
          <a:p>
            <a:r>
              <a:rPr lang="en-IN" sz="5600" b="0" i="0" dirty="0" err="1">
                <a:effectLst/>
                <a:latin typeface="Menlo"/>
              </a:rPr>
              <a:t>yticks</a:t>
            </a:r>
            <a:r>
              <a:rPr lang="en-IN" sz="5600" b="0" i="0" dirty="0">
                <a:effectLst/>
                <a:latin typeface="Menlo"/>
              </a:rPr>
              <a:t>(Main4);</a:t>
            </a:r>
          </a:p>
          <a:p>
            <a:br>
              <a:rPr lang="en-IN" sz="5600" b="0" i="0" dirty="0">
                <a:effectLst/>
                <a:latin typeface="Menlo"/>
              </a:rPr>
            </a:br>
            <a:endParaRPr lang="en-IN" sz="5600" b="0" i="0" dirty="0">
              <a:effectLst/>
              <a:latin typeface="Menlo"/>
            </a:endParaRPr>
          </a:p>
          <a:p>
            <a:r>
              <a:rPr lang="en-IN" sz="5600" b="0" i="0" dirty="0" err="1">
                <a:effectLst/>
                <a:latin typeface="Menlo"/>
              </a:rPr>
              <a:t>xtickangle</a:t>
            </a:r>
            <a:r>
              <a:rPr lang="en-IN" sz="5600" b="0" i="0" dirty="0">
                <a:effectLst/>
                <a:latin typeface="Menlo"/>
              </a:rPr>
              <a:t>(45)</a:t>
            </a:r>
          </a:p>
          <a:p>
            <a:br>
              <a:rPr lang="en-IN" sz="5600" b="0" i="0" dirty="0">
                <a:effectLst/>
                <a:latin typeface="Menlo"/>
              </a:rPr>
            </a:br>
            <a:endParaRPr lang="en-IN" sz="5600" b="0" i="0" dirty="0">
              <a:effectLst/>
              <a:latin typeface="Menlo"/>
            </a:endParaRPr>
          </a:p>
          <a:p>
            <a:r>
              <a:rPr lang="en-IN" sz="5600" b="0" i="0" dirty="0" err="1">
                <a:effectLst/>
                <a:latin typeface="Menlo"/>
              </a:rPr>
              <a:t>ln.LineWidth</a:t>
            </a:r>
            <a:r>
              <a:rPr lang="en-IN" sz="5600" b="0" i="0" dirty="0">
                <a:effectLst/>
                <a:latin typeface="Menlo"/>
              </a:rPr>
              <a:t> = 2;</a:t>
            </a:r>
          </a:p>
          <a:p>
            <a:r>
              <a:rPr lang="en-IN" sz="5600" b="0" i="0" dirty="0" err="1">
                <a:effectLst/>
                <a:latin typeface="Menlo"/>
              </a:rPr>
              <a:t>ln.Color</a:t>
            </a:r>
            <a:r>
              <a:rPr lang="en-IN" sz="5600" b="0" i="0" dirty="0">
                <a:effectLst/>
                <a:latin typeface="Menlo"/>
              </a:rPr>
              <a:t> = [0 0.5 0.5];</a:t>
            </a:r>
          </a:p>
          <a:p>
            <a:r>
              <a:rPr lang="en-IN" sz="5600" b="0" i="0" dirty="0" err="1">
                <a:effectLst/>
                <a:latin typeface="Menlo"/>
              </a:rPr>
              <a:t>ln.Marker</a:t>
            </a:r>
            <a:r>
              <a:rPr lang="en-IN" sz="5600" b="0" i="0" dirty="0">
                <a:effectLst/>
                <a:latin typeface="Menlo"/>
              </a:rPr>
              <a:t> = </a:t>
            </a:r>
            <a:r>
              <a:rPr lang="en-IN" sz="5600" b="0" i="0" dirty="0">
                <a:solidFill>
                  <a:srgbClr val="AA04F9"/>
                </a:solidFill>
                <a:effectLst/>
                <a:latin typeface="Menlo"/>
              </a:rPr>
              <a:t>'o'</a:t>
            </a:r>
            <a:r>
              <a:rPr lang="en-IN" sz="5600" b="0" i="0" dirty="0">
                <a:effectLst/>
                <a:latin typeface="Menlo"/>
              </a:rPr>
              <a:t>;</a:t>
            </a:r>
          </a:p>
          <a:p>
            <a:r>
              <a:rPr lang="en-IN" sz="5600" b="0" i="0" dirty="0" err="1">
                <a:effectLst/>
                <a:latin typeface="Menlo"/>
              </a:rPr>
              <a:t>ln.MarkerEdgeColor</a:t>
            </a:r>
            <a:r>
              <a:rPr lang="en-IN" sz="5600" b="0" i="0" dirty="0">
                <a:effectLst/>
                <a:latin typeface="Menlo"/>
              </a:rPr>
              <a:t> = </a:t>
            </a:r>
            <a:r>
              <a:rPr lang="en-IN" sz="5600" b="0" i="0" dirty="0">
                <a:solidFill>
                  <a:srgbClr val="AA04F9"/>
                </a:solidFill>
                <a:effectLst/>
                <a:latin typeface="Menlo"/>
              </a:rPr>
              <a:t>'b'</a:t>
            </a:r>
            <a:r>
              <a:rPr lang="en-IN" sz="5600" b="0" i="0" dirty="0">
                <a:effectLst/>
                <a:latin typeface="Menlo"/>
              </a:rPr>
              <a:t>;</a:t>
            </a:r>
          </a:p>
          <a:p>
            <a:br>
              <a:rPr lang="en-IN" sz="5600" b="0" i="0" dirty="0">
                <a:effectLst/>
                <a:latin typeface="Menlo"/>
              </a:rPr>
            </a:br>
            <a:endParaRPr lang="en-IN" sz="5600" b="0" i="0" dirty="0">
              <a:effectLst/>
              <a:latin typeface="Menlo"/>
            </a:endParaRPr>
          </a:p>
          <a:p>
            <a:r>
              <a:rPr lang="en-IN" sz="5600" b="0" i="0" dirty="0">
                <a:solidFill>
                  <a:srgbClr val="0E00FF"/>
                </a:solidFill>
                <a:effectLst/>
                <a:latin typeface="Menlo"/>
              </a:rPr>
              <a:t>case </a:t>
            </a:r>
            <a:r>
              <a:rPr lang="en-IN" sz="5600" b="0" i="0" dirty="0">
                <a:effectLst/>
                <a:latin typeface="Menlo"/>
              </a:rPr>
              <a:t>2</a:t>
            </a:r>
          </a:p>
          <a:p>
            <a:r>
              <a:rPr lang="en-IN" sz="5600" b="0" i="0" dirty="0">
                <a:effectLst/>
                <a:latin typeface="Menlo"/>
              </a:rPr>
              <a:t>x2 = input(</a:t>
            </a:r>
            <a:r>
              <a:rPr lang="en-IN" sz="5600" b="0" i="0" dirty="0">
                <a:solidFill>
                  <a:srgbClr val="AA04F9"/>
                </a:solidFill>
                <a:effectLst/>
                <a:latin typeface="Menlo"/>
              </a:rPr>
              <a:t>"Enter Load 'X' on B,C &amp; D(N) : "</a:t>
            </a:r>
            <a:r>
              <a:rPr lang="en-IN" sz="5600" b="0" i="0" dirty="0">
                <a:effectLst/>
                <a:latin typeface="Menlo"/>
              </a:rPr>
              <a:t>);</a:t>
            </a:r>
          </a:p>
          <a:p>
            <a:r>
              <a:rPr lang="en-IN" sz="5600" b="0" i="0" dirty="0">
                <a:effectLst/>
                <a:latin typeface="Menlo"/>
              </a:rPr>
              <a:t>theta = input(</a:t>
            </a:r>
            <a:r>
              <a:rPr lang="en-IN" sz="5600" b="0" i="0" dirty="0">
                <a:solidFill>
                  <a:srgbClr val="AA04F9"/>
                </a:solidFill>
                <a:effectLst/>
                <a:latin typeface="Menlo"/>
              </a:rPr>
              <a:t>"Enter '</a:t>
            </a:r>
            <a:r>
              <a:rPr lang="el-GR" sz="5600" b="0" i="0" dirty="0">
                <a:solidFill>
                  <a:srgbClr val="AA04F9"/>
                </a:solidFill>
                <a:effectLst/>
                <a:latin typeface="Menlo"/>
              </a:rPr>
              <a:t>Θ'(∠</a:t>
            </a:r>
            <a:r>
              <a:rPr lang="en-IN" sz="5600" b="0" i="0" dirty="0">
                <a:solidFill>
                  <a:srgbClr val="AA04F9"/>
                </a:solidFill>
                <a:effectLst/>
                <a:latin typeface="Menlo"/>
              </a:rPr>
              <a:t>CGF in the fig. ; in </a:t>
            </a:r>
            <a:r>
              <a:rPr lang="en-IN" sz="5600" b="0" i="0" dirty="0" err="1">
                <a:solidFill>
                  <a:srgbClr val="AA04F9"/>
                </a:solidFill>
                <a:effectLst/>
                <a:latin typeface="Menlo"/>
              </a:rPr>
              <a:t>degress</a:t>
            </a:r>
            <a:r>
              <a:rPr lang="en-IN" sz="5600" b="0" i="0" dirty="0">
                <a:solidFill>
                  <a:srgbClr val="AA04F9"/>
                </a:solidFill>
                <a:effectLst/>
                <a:latin typeface="Menlo"/>
              </a:rPr>
              <a:t>): "</a:t>
            </a:r>
            <a:r>
              <a:rPr lang="en-IN" sz="5600" b="0" i="0" dirty="0">
                <a:effectLst/>
                <a:latin typeface="Menlo"/>
              </a:rPr>
              <a:t>);</a:t>
            </a:r>
          </a:p>
          <a:p>
            <a:br>
              <a:rPr lang="en-IN" sz="5600" b="0" i="0" dirty="0">
                <a:effectLst/>
                <a:latin typeface="Menlo"/>
              </a:rPr>
            </a:br>
            <a:endParaRPr lang="en-IN" sz="5600" b="0" i="0" dirty="0">
              <a:effectLst/>
              <a:latin typeface="Menlo"/>
            </a:endParaRPr>
          </a:p>
          <a:p>
            <a:r>
              <a:rPr lang="en-IN" sz="5600" b="0" i="0" dirty="0">
                <a:effectLst/>
                <a:latin typeface="Menlo"/>
              </a:rPr>
              <a:t>fab2 = ((-1.5)*(x2)/(sin(theta)));</a:t>
            </a:r>
          </a:p>
          <a:p>
            <a:r>
              <a:rPr lang="en-IN" sz="5600" b="0" i="0" dirty="0">
                <a:effectLst/>
                <a:latin typeface="Menlo"/>
              </a:rPr>
              <a:t>fag2 = ((1.5)*(x2)*(cot(theta)));</a:t>
            </a:r>
          </a:p>
          <a:p>
            <a:r>
              <a:rPr lang="en-IN" sz="5600" b="0" i="0" dirty="0">
                <a:effectLst/>
                <a:latin typeface="Menlo"/>
              </a:rPr>
              <a:t>Main5 =[];</a:t>
            </a:r>
          </a:p>
          <a:p>
            <a:r>
              <a:rPr lang="en-IN" sz="5600" b="0" i="0" dirty="0">
                <a:effectLst/>
                <a:latin typeface="Menlo"/>
              </a:rPr>
              <a:t>Main6=[];</a:t>
            </a:r>
          </a:p>
          <a:p>
            <a:br>
              <a:rPr lang="en-IN" sz="5600" b="0" i="0" dirty="0">
                <a:effectLst/>
                <a:latin typeface="Menlo"/>
              </a:rPr>
            </a:br>
            <a:endParaRPr lang="en-IN" sz="5600" b="0" i="0" dirty="0">
              <a:effectLst/>
              <a:latin typeface="Menlo"/>
            </a:endParaRPr>
          </a:p>
          <a:p>
            <a:r>
              <a:rPr lang="en-IN" sz="5600" b="0" i="0" dirty="0">
                <a:solidFill>
                  <a:srgbClr val="0E00FF"/>
                </a:solidFill>
                <a:effectLst/>
                <a:latin typeface="Menlo"/>
              </a:rPr>
              <a:t>for </a:t>
            </a:r>
            <a:r>
              <a:rPr lang="en-IN" sz="5600" b="0" i="0" dirty="0" err="1">
                <a:effectLst/>
                <a:latin typeface="Menlo"/>
              </a:rPr>
              <a:t>i</a:t>
            </a:r>
            <a:r>
              <a:rPr lang="en-IN" sz="5600" b="0" i="0" dirty="0">
                <a:effectLst/>
                <a:latin typeface="Menlo"/>
              </a:rPr>
              <a:t> = 1:theta</a:t>
            </a:r>
          </a:p>
          <a:p>
            <a:r>
              <a:rPr lang="en-IN" sz="5600" b="0" i="0" dirty="0">
                <a:effectLst/>
                <a:latin typeface="Menlo"/>
              </a:rPr>
              <a:t>fab2main = -((-1.5)*(</a:t>
            </a:r>
            <a:r>
              <a:rPr lang="en-IN" sz="5600" b="0" i="0" dirty="0" err="1">
                <a:effectLst/>
                <a:latin typeface="Menlo"/>
              </a:rPr>
              <a:t>i</a:t>
            </a:r>
            <a:r>
              <a:rPr lang="en-IN" sz="5600" b="0" i="0" dirty="0">
                <a:effectLst/>
                <a:latin typeface="Menlo"/>
              </a:rPr>
              <a:t>)/(sin(theta)));</a:t>
            </a:r>
          </a:p>
          <a:p>
            <a:r>
              <a:rPr lang="en-IN" sz="5600" b="0" i="0" dirty="0">
                <a:effectLst/>
                <a:latin typeface="Menlo"/>
              </a:rPr>
              <a:t>fag2main = ((1.5)*(</a:t>
            </a:r>
            <a:r>
              <a:rPr lang="en-IN" sz="5600" b="0" i="0" dirty="0" err="1">
                <a:effectLst/>
                <a:latin typeface="Menlo"/>
              </a:rPr>
              <a:t>i</a:t>
            </a:r>
            <a:r>
              <a:rPr lang="en-IN" sz="5600" b="0" i="0" dirty="0">
                <a:effectLst/>
                <a:latin typeface="Menlo"/>
              </a:rPr>
              <a:t>)*(cot(theta)));</a:t>
            </a:r>
          </a:p>
          <a:p>
            <a:br>
              <a:rPr lang="en-IN" sz="5600" b="0" i="0" dirty="0">
                <a:effectLst/>
                <a:latin typeface="Menlo"/>
              </a:rPr>
            </a:br>
            <a:endParaRPr lang="en-IN" sz="5600" b="0" i="0" dirty="0">
              <a:effectLst/>
              <a:latin typeface="Menlo"/>
            </a:endParaRPr>
          </a:p>
          <a:p>
            <a:r>
              <a:rPr lang="en-IN" sz="5600" b="0" i="0" dirty="0">
                <a:effectLst/>
                <a:latin typeface="Menlo"/>
              </a:rPr>
              <a:t>Main5(end+1)=fab2main;</a:t>
            </a:r>
          </a:p>
          <a:p>
            <a:r>
              <a:rPr lang="en-IN" sz="5600" b="0" i="0" dirty="0">
                <a:effectLst/>
                <a:latin typeface="Menlo"/>
              </a:rPr>
              <a:t>Main6(end+1)=fag2main;</a:t>
            </a:r>
          </a:p>
          <a:p>
            <a:r>
              <a:rPr lang="en-IN" sz="5600" b="0" i="0" dirty="0">
                <a:solidFill>
                  <a:srgbClr val="0E00FF"/>
                </a:solidFill>
                <a:effectLst/>
                <a:latin typeface="Menlo"/>
              </a:rPr>
              <a:t>End</a:t>
            </a:r>
          </a:p>
          <a:p>
            <a:endParaRPr lang="en-IN" sz="5600" b="0" i="0" dirty="0">
              <a:effectLst/>
              <a:latin typeface="Menlo"/>
            </a:endParaRPr>
          </a:p>
          <a:p>
            <a:r>
              <a:rPr lang="en-IN" sz="5600" b="0" i="0" dirty="0">
                <a:effectLst/>
                <a:latin typeface="Menlo"/>
              </a:rPr>
              <a:t>x3 = 1:theta;</a:t>
            </a:r>
          </a:p>
          <a:p>
            <a:r>
              <a:rPr lang="en-IN" sz="5600" b="0" i="0" dirty="0">
                <a:effectLst/>
                <a:latin typeface="Menlo"/>
              </a:rPr>
              <a:t>y3 = Main5;</a:t>
            </a:r>
          </a:p>
          <a:p>
            <a:br>
              <a:rPr lang="en-IN" sz="5600" b="0" i="0" dirty="0">
                <a:effectLst/>
                <a:latin typeface="Menlo"/>
              </a:rPr>
            </a:br>
            <a:endParaRPr lang="en-IN" sz="5600" b="0" i="0" dirty="0">
              <a:effectLst/>
              <a:latin typeface="Menlo"/>
            </a:endParaRPr>
          </a:p>
          <a:p>
            <a:r>
              <a:rPr lang="en-IN" sz="5600" b="0" i="0" dirty="0">
                <a:effectLst/>
                <a:latin typeface="Menlo"/>
              </a:rPr>
              <a:t>ln1 = plot(x3,y3);</a:t>
            </a:r>
          </a:p>
          <a:p>
            <a:endParaRPr lang="en-IN" sz="3500" b="0" i="0" dirty="0">
              <a:effectLst/>
              <a:latin typeface="Menlo"/>
            </a:endParaRPr>
          </a:p>
          <a:p>
            <a:endParaRPr lang="en-US" dirty="0"/>
          </a:p>
        </p:txBody>
      </p:sp>
      <p:sp>
        <p:nvSpPr>
          <p:cNvPr id="9" name="TextBox 8">
            <a:extLst>
              <a:ext uri="{FF2B5EF4-FFF2-40B4-BE49-F238E27FC236}">
                <a16:creationId xmlns:a16="http://schemas.microsoft.com/office/drawing/2014/main" id="{DA703FB9-CF34-4D17-8089-47E9ECA1B3C4}"/>
              </a:ext>
            </a:extLst>
          </p:cNvPr>
          <p:cNvSpPr txBox="1"/>
          <p:nvPr/>
        </p:nvSpPr>
        <p:spPr>
          <a:xfrm>
            <a:off x="6445103" y="159308"/>
            <a:ext cx="5056615" cy="3722410"/>
          </a:xfrm>
          <a:prstGeom prst="rect">
            <a:avLst/>
          </a:prstGeom>
        </p:spPr>
        <p:txBody>
          <a:bodyPr vert="horz" lIns="91440" tIns="45720" rIns="91440" bIns="45720" rtlCol="0" anchor="t">
            <a:normAutofit fontScale="92500" lnSpcReduction="20000"/>
          </a:bodyPr>
          <a:lstStyle/>
          <a:p>
            <a:r>
              <a:rPr lang="en-IN" sz="1400" b="0" i="0" dirty="0" err="1">
                <a:effectLst/>
                <a:latin typeface="Menlo"/>
              </a:rPr>
              <a:t>xlabel</a:t>
            </a:r>
            <a:r>
              <a:rPr lang="en-IN" sz="1400" b="0" i="0" dirty="0">
                <a:effectLst/>
                <a:latin typeface="Menlo"/>
              </a:rPr>
              <a:t>(</a:t>
            </a:r>
            <a:r>
              <a:rPr lang="en-IN" sz="1400" b="0" i="0" dirty="0">
                <a:solidFill>
                  <a:srgbClr val="AA04F9"/>
                </a:solidFill>
                <a:effectLst/>
                <a:latin typeface="Menlo"/>
              </a:rPr>
              <a:t>"Theta (in degrees)"</a:t>
            </a:r>
            <a:r>
              <a:rPr lang="en-IN" sz="1400" b="0" i="0" dirty="0">
                <a:effectLst/>
                <a:latin typeface="Menlo"/>
              </a:rPr>
              <a:t>)</a:t>
            </a:r>
          </a:p>
          <a:p>
            <a:r>
              <a:rPr lang="en-IN" sz="1400" b="0" i="0" dirty="0" err="1">
                <a:effectLst/>
                <a:latin typeface="Menlo"/>
              </a:rPr>
              <a:t>ylabel</a:t>
            </a:r>
            <a:r>
              <a:rPr lang="en-IN" sz="1400" b="0" i="0" dirty="0">
                <a:effectLst/>
                <a:latin typeface="Menlo"/>
              </a:rPr>
              <a:t>(</a:t>
            </a:r>
            <a:r>
              <a:rPr lang="en-IN" sz="1400" b="0" i="0" dirty="0">
                <a:solidFill>
                  <a:srgbClr val="AA04F9"/>
                </a:solidFill>
                <a:effectLst/>
                <a:latin typeface="Menlo"/>
              </a:rPr>
              <a:t>"Forces On AB and AG(N)"</a:t>
            </a:r>
            <a:r>
              <a:rPr lang="en-IN" sz="1400" b="0" i="0" dirty="0">
                <a:effectLst/>
                <a:latin typeface="Menlo"/>
              </a:rPr>
              <a:t>)</a:t>
            </a:r>
          </a:p>
          <a:p>
            <a:r>
              <a:rPr lang="en-IN" sz="1400" b="0" i="0" dirty="0">
                <a:effectLst/>
                <a:latin typeface="Menlo"/>
              </a:rPr>
              <a:t>title(</a:t>
            </a:r>
            <a:r>
              <a:rPr lang="en-IN" sz="1400" b="0" i="0" dirty="0">
                <a:solidFill>
                  <a:srgbClr val="AA04F9"/>
                </a:solidFill>
                <a:effectLst/>
                <a:latin typeface="Menlo"/>
              </a:rPr>
              <a:t>"Variation Of Forces On AB and AG w.r.t the angle '</a:t>
            </a:r>
            <a:r>
              <a:rPr lang="el-GR" sz="1400" b="0" i="0" dirty="0">
                <a:solidFill>
                  <a:srgbClr val="AA04F9"/>
                </a:solidFill>
                <a:effectLst/>
                <a:latin typeface="Menlo"/>
              </a:rPr>
              <a:t>Θ'(∠</a:t>
            </a:r>
            <a:r>
              <a:rPr lang="en-IN" sz="1400" b="0" i="0" dirty="0">
                <a:solidFill>
                  <a:srgbClr val="AA04F9"/>
                </a:solidFill>
                <a:effectLst/>
                <a:latin typeface="Menlo"/>
              </a:rPr>
              <a:t>CGF in the fig.)"</a:t>
            </a:r>
            <a:r>
              <a:rPr lang="en-IN" sz="1400" b="0" i="0" dirty="0">
                <a:effectLst/>
                <a:latin typeface="Menlo"/>
              </a:rPr>
              <a:t>)</a:t>
            </a:r>
          </a:p>
          <a:p>
            <a:r>
              <a:rPr lang="en-IN" sz="1400" b="0" i="0" dirty="0" err="1">
                <a:effectLst/>
                <a:latin typeface="Menlo"/>
              </a:rPr>
              <a:t>xtickangle</a:t>
            </a:r>
            <a:r>
              <a:rPr lang="en-IN" sz="1400" b="0" i="0" dirty="0">
                <a:effectLst/>
                <a:latin typeface="Menlo"/>
              </a:rPr>
              <a:t>(45)</a:t>
            </a:r>
          </a:p>
          <a:p>
            <a:br>
              <a:rPr lang="en-IN" sz="1400" b="0" i="0" dirty="0">
                <a:effectLst/>
                <a:latin typeface="Menlo"/>
              </a:rPr>
            </a:br>
            <a:endParaRPr lang="en-IN" sz="1400" b="0" i="0" dirty="0">
              <a:effectLst/>
              <a:latin typeface="Menlo"/>
            </a:endParaRPr>
          </a:p>
          <a:p>
            <a:r>
              <a:rPr lang="en-IN" sz="1400" b="0" i="0" dirty="0">
                <a:effectLst/>
                <a:latin typeface="Menlo"/>
              </a:rPr>
              <a:t>ln1.LineWidth = 2;</a:t>
            </a:r>
          </a:p>
          <a:p>
            <a:r>
              <a:rPr lang="en-IN" sz="1400" b="0" i="0" dirty="0">
                <a:effectLst/>
                <a:latin typeface="Menlo"/>
              </a:rPr>
              <a:t>ln1.Color = [0 0.5 0.5];</a:t>
            </a:r>
          </a:p>
          <a:p>
            <a:r>
              <a:rPr lang="en-IN" sz="1400" b="0" i="0" dirty="0">
                <a:effectLst/>
                <a:latin typeface="Menlo"/>
              </a:rPr>
              <a:t>ln1.Marker = </a:t>
            </a:r>
            <a:r>
              <a:rPr lang="en-IN" sz="1400" b="0" i="0" dirty="0">
                <a:solidFill>
                  <a:srgbClr val="AA04F9"/>
                </a:solidFill>
                <a:effectLst/>
                <a:latin typeface="Menlo"/>
              </a:rPr>
              <a:t>'o'</a:t>
            </a:r>
            <a:r>
              <a:rPr lang="en-IN" sz="1400" b="0" i="0" dirty="0">
                <a:effectLst/>
                <a:latin typeface="Menlo"/>
              </a:rPr>
              <a:t>;</a:t>
            </a:r>
          </a:p>
          <a:p>
            <a:r>
              <a:rPr lang="en-IN" sz="1400" b="0" i="0" dirty="0">
                <a:effectLst/>
                <a:latin typeface="Menlo"/>
              </a:rPr>
              <a:t>ln1.MarkerEdgeColor = </a:t>
            </a:r>
            <a:r>
              <a:rPr lang="en-IN" sz="1400" b="0" i="0" dirty="0">
                <a:solidFill>
                  <a:srgbClr val="AA04F9"/>
                </a:solidFill>
                <a:effectLst/>
                <a:latin typeface="Menlo"/>
              </a:rPr>
              <a:t>'b'</a:t>
            </a:r>
            <a:r>
              <a:rPr lang="en-IN" sz="1400" b="0" i="0" dirty="0">
                <a:effectLst/>
                <a:latin typeface="Menlo"/>
              </a:rPr>
              <a:t>;</a:t>
            </a:r>
          </a:p>
          <a:p>
            <a:r>
              <a:rPr lang="en-IN" sz="1400" b="0" i="0" dirty="0">
                <a:effectLst/>
                <a:latin typeface="Menlo"/>
              </a:rPr>
              <a:t>hold </a:t>
            </a:r>
            <a:r>
              <a:rPr lang="en-IN" sz="1400" b="0" i="0" dirty="0">
                <a:solidFill>
                  <a:srgbClr val="AA04F9"/>
                </a:solidFill>
                <a:effectLst/>
                <a:latin typeface="Menlo"/>
              </a:rPr>
              <a:t>on</a:t>
            </a:r>
            <a:endParaRPr lang="en-IN" sz="1400" b="0" i="0" dirty="0">
              <a:effectLst/>
              <a:latin typeface="Menlo"/>
            </a:endParaRPr>
          </a:p>
          <a:p>
            <a:r>
              <a:rPr lang="en-IN" sz="1400" b="0" i="0" dirty="0">
                <a:effectLst/>
                <a:latin typeface="Menlo"/>
              </a:rPr>
              <a:t>y4 = Main6;</a:t>
            </a:r>
          </a:p>
          <a:p>
            <a:r>
              <a:rPr lang="en-IN" sz="1400" b="0" i="0" dirty="0">
                <a:effectLst/>
                <a:latin typeface="Menlo"/>
              </a:rPr>
              <a:t>ln2= plot(x3,y4);</a:t>
            </a:r>
          </a:p>
          <a:p>
            <a:r>
              <a:rPr lang="en-IN" sz="1400" b="0" i="0" dirty="0">
                <a:effectLst/>
                <a:latin typeface="Menlo"/>
              </a:rPr>
              <a:t>legend(</a:t>
            </a:r>
            <a:r>
              <a:rPr lang="en-IN" sz="1400" b="0" i="0" dirty="0">
                <a:solidFill>
                  <a:srgbClr val="AA04F9"/>
                </a:solidFill>
                <a:effectLst/>
                <a:latin typeface="Menlo"/>
              </a:rPr>
              <a:t>'AB'</a:t>
            </a:r>
            <a:r>
              <a:rPr lang="en-IN" sz="1400" b="0" i="0" dirty="0">
                <a:effectLst/>
                <a:latin typeface="Menlo"/>
              </a:rPr>
              <a:t>,</a:t>
            </a:r>
            <a:r>
              <a:rPr lang="en-IN" sz="1400" b="0" i="0" dirty="0">
                <a:solidFill>
                  <a:srgbClr val="AA04F9"/>
                </a:solidFill>
                <a:effectLst/>
                <a:latin typeface="Menlo"/>
              </a:rPr>
              <a:t>'AG'</a:t>
            </a:r>
            <a:r>
              <a:rPr lang="en-IN" sz="1400" b="0" i="0" dirty="0">
                <a:effectLst/>
                <a:latin typeface="Menlo"/>
              </a:rPr>
              <a:t>)</a:t>
            </a:r>
          </a:p>
          <a:p>
            <a:r>
              <a:rPr lang="en-IN" sz="1400" b="0" i="0" dirty="0">
                <a:effectLst/>
                <a:latin typeface="Menlo"/>
              </a:rPr>
              <a:t>ln2.LineWidth = 2;</a:t>
            </a:r>
          </a:p>
          <a:p>
            <a:r>
              <a:rPr lang="en-IN" sz="1400" b="0" i="0" dirty="0">
                <a:effectLst/>
                <a:latin typeface="Menlo"/>
              </a:rPr>
              <a:t>ln2.Color = [0 0.5 0.5];</a:t>
            </a:r>
          </a:p>
          <a:p>
            <a:r>
              <a:rPr lang="en-IN" sz="1400" b="0" i="0" dirty="0">
                <a:effectLst/>
                <a:latin typeface="Menlo"/>
              </a:rPr>
              <a:t>ln2.Marker = </a:t>
            </a:r>
            <a:r>
              <a:rPr lang="en-IN" sz="1400" b="0" i="0" dirty="0">
                <a:solidFill>
                  <a:srgbClr val="AA04F9"/>
                </a:solidFill>
                <a:effectLst/>
                <a:latin typeface="Menlo"/>
              </a:rPr>
              <a:t>'o'</a:t>
            </a:r>
            <a:r>
              <a:rPr lang="en-IN" sz="1400" b="0" i="0" dirty="0">
                <a:effectLst/>
                <a:latin typeface="Menlo"/>
              </a:rPr>
              <a:t>;</a:t>
            </a:r>
          </a:p>
          <a:p>
            <a:r>
              <a:rPr lang="en-IN" sz="1400" b="0" i="0" dirty="0">
                <a:effectLst/>
                <a:latin typeface="Menlo"/>
              </a:rPr>
              <a:t>ln2.MarkerEdgeColor = </a:t>
            </a:r>
            <a:r>
              <a:rPr lang="en-IN" sz="1400" b="0" i="0" dirty="0">
                <a:solidFill>
                  <a:srgbClr val="AA04F9"/>
                </a:solidFill>
                <a:effectLst/>
                <a:latin typeface="Menlo"/>
              </a:rPr>
              <a:t>'r'</a:t>
            </a:r>
            <a:r>
              <a:rPr lang="en-IN" sz="1400" b="0" i="0" dirty="0">
                <a:effectLst/>
                <a:latin typeface="Menlo"/>
              </a:rPr>
              <a:t>;</a:t>
            </a:r>
          </a:p>
          <a:p>
            <a:r>
              <a:rPr lang="en-IN" sz="1400" b="0" i="0" dirty="0">
                <a:solidFill>
                  <a:srgbClr val="0E00FF"/>
                </a:solidFill>
                <a:effectLst/>
                <a:latin typeface="Menlo"/>
              </a:rPr>
              <a:t>end</a:t>
            </a:r>
            <a:endParaRPr lang="en-IN" sz="1400" b="0" i="0" dirty="0">
              <a:effectLst/>
              <a:latin typeface="Menlo"/>
            </a:endParaRPr>
          </a:p>
          <a:p>
            <a:br>
              <a:rPr lang="en-IN" sz="1800" b="0" i="0" dirty="0">
                <a:effectLst/>
                <a:latin typeface="Menlo"/>
              </a:rPr>
            </a:br>
            <a:endParaRPr lang="en-IN" sz="1800" b="0" i="0" dirty="0">
              <a:effectLst/>
              <a:latin typeface="Menlo"/>
            </a:endParaRPr>
          </a:p>
          <a:p>
            <a:endParaRPr lang="en-US" dirty="0"/>
          </a:p>
        </p:txBody>
      </p:sp>
      <p:graphicFrame>
        <p:nvGraphicFramePr>
          <p:cNvPr id="17" name="Table 16">
            <a:extLst>
              <a:ext uri="{FF2B5EF4-FFF2-40B4-BE49-F238E27FC236}">
                <a16:creationId xmlns:a16="http://schemas.microsoft.com/office/drawing/2014/main" id="{51AA1A1D-9C1B-466B-8DAF-70DD370C380A}"/>
              </a:ext>
            </a:extLst>
          </p:cNvPr>
          <p:cNvGraphicFramePr>
            <a:graphicFrameLocks noGrp="1"/>
          </p:cNvGraphicFramePr>
          <p:nvPr>
            <p:extLst>
              <p:ext uri="{D42A27DB-BD31-4B8C-83A1-F6EECF244321}">
                <p14:modId xmlns:p14="http://schemas.microsoft.com/office/powerpoint/2010/main" val="2632139673"/>
              </p:ext>
            </p:extLst>
          </p:nvPr>
        </p:nvGraphicFramePr>
        <p:xfrm>
          <a:off x="6445103" y="3703180"/>
          <a:ext cx="4590093" cy="2892107"/>
        </p:xfrm>
        <a:graphic>
          <a:graphicData uri="http://schemas.openxmlformats.org/drawingml/2006/table">
            <a:tbl>
              <a:tblPr firstRow="1" bandRow="1">
                <a:tableStyleId>{5C22544A-7EE6-4342-B048-85BDC9FD1C3A}</a:tableStyleId>
              </a:tblPr>
              <a:tblGrid>
                <a:gridCol w="4590093">
                  <a:extLst>
                    <a:ext uri="{9D8B030D-6E8A-4147-A177-3AD203B41FA5}">
                      <a16:colId xmlns:a16="http://schemas.microsoft.com/office/drawing/2014/main" val="2713207551"/>
                    </a:ext>
                  </a:extLst>
                </a:gridCol>
              </a:tblGrid>
              <a:tr h="444803">
                <a:tc>
                  <a:txBody>
                    <a:bodyPr/>
                    <a:lstStyle/>
                    <a:p>
                      <a:r>
                        <a:rPr lang="en-IN" dirty="0">
                          <a:solidFill>
                            <a:schemeClr val="accent6">
                              <a:lumMod val="50000"/>
                            </a:schemeClr>
                          </a:solidFill>
                        </a:rPr>
                        <a:t>   CONCEPTS USED IN THE  QUESTION</a:t>
                      </a:r>
                    </a:p>
                  </a:txBody>
                  <a:tcPr/>
                </a:tc>
                <a:extLst>
                  <a:ext uri="{0D108BD9-81ED-4DB2-BD59-A6C34878D82A}">
                    <a16:rowId xmlns:a16="http://schemas.microsoft.com/office/drawing/2014/main" val="2098168207"/>
                  </a:ext>
                </a:extLst>
              </a:tr>
              <a:tr h="611826">
                <a:tc>
                  <a:txBody>
                    <a:bodyPr/>
                    <a:lstStyle/>
                    <a:p>
                      <a:r>
                        <a:rPr lang="en-IN" dirty="0">
                          <a:solidFill>
                            <a:schemeClr val="accent6"/>
                          </a:solidFill>
                        </a:rPr>
                        <a:t>1.VECTORS AND COMPONENTS OF VECTORS</a:t>
                      </a:r>
                    </a:p>
                  </a:txBody>
                  <a:tcPr/>
                </a:tc>
                <a:extLst>
                  <a:ext uri="{0D108BD9-81ED-4DB2-BD59-A6C34878D82A}">
                    <a16:rowId xmlns:a16="http://schemas.microsoft.com/office/drawing/2014/main" val="4223281572"/>
                  </a:ext>
                </a:extLst>
              </a:tr>
              <a:tr h="611826">
                <a:tc>
                  <a:txBody>
                    <a:bodyPr/>
                    <a:lstStyle/>
                    <a:p>
                      <a:r>
                        <a:rPr lang="en-IN" dirty="0">
                          <a:solidFill>
                            <a:schemeClr val="accent6"/>
                          </a:solidFill>
                        </a:rPr>
                        <a:t>3.METHOD OF JOINTS</a:t>
                      </a:r>
                    </a:p>
                  </a:txBody>
                  <a:tcPr/>
                </a:tc>
                <a:extLst>
                  <a:ext uri="{0D108BD9-81ED-4DB2-BD59-A6C34878D82A}">
                    <a16:rowId xmlns:a16="http://schemas.microsoft.com/office/drawing/2014/main" val="85906083"/>
                  </a:ext>
                </a:extLst>
              </a:tr>
              <a:tr h="611826">
                <a:tc>
                  <a:txBody>
                    <a:bodyPr/>
                    <a:lstStyle/>
                    <a:p>
                      <a:r>
                        <a:rPr lang="en-IN" dirty="0">
                          <a:solidFill>
                            <a:schemeClr val="accent6"/>
                          </a:solidFill>
                        </a:rPr>
                        <a:t>3.FORCE EQUILIBRIUM</a:t>
                      </a:r>
                    </a:p>
                  </a:txBody>
                  <a:tcPr/>
                </a:tc>
                <a:extLst>
                  <a:ext uri="{0D108BD9-81ED-4DB2-BD59-A6C34878D82A}">
                    <a16:rowId xmlns:a16="http://schemas.microsoft.com/office/drawing/2014/main" val="3762320281"/>
                  </a:ext>
                </a:extLst>
              </a:tr>
              <a:tr h="611826">
                <a:tc>
                  <a:txBody>
                    <a:bodyPr/>
                    <a:lstStyle/>
                    <a:p>
                      <a:r>
                        <a:rPr lang="en-IN" dirty="0">
                          <a:solidFill>
                            <a:schemeClr val="accent6"/>
                          </a:solidFill>
                        </a:rPr>
                        <a:t>4.SUPPORTS AND SUPPORT REACTIONS</a:t>
                      </a:r>
                    </a:p>
                  </a:txBody>
                  <a:tcPr/>
                </a:tc>
                <a:extLst>
                  <a:ext uri="{0D108BD9-81ED-4DB2-BD59-A6C34878D82A}">
                    <a16:rowId xmlns:a16="http://schemas.microsoft.com/office/drawing/2014/main" val="300051907"/>
                  </a:ext>
                </a:extLst>
              </a:tr>
            </a:tbl>
          </a:graphicData>
        </a:graphic>
      </p:graphicFrame>
    </p:spTree>
    <p:extLst>
      <p:ext uri="{BB962C8B-B14F-4D97-AF65-F5344CB8AC3E}">
        <p14:creationId xmlns:p14="http://schemas.microsoft.com/office/powerpoint/2010/main" val="165698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38D32-C675-4129-9E7C-4E1DBAC4E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16274074-FBB2-41A3-85B8-F03C3ABC11EF}"/>
              </a:ext>
            </a:extLst>
          </p:cNvPr>
          <p:cNvSpPr txBox="1"/>
          <p:nvPr/>
        </p:nvSpPr>
        <p:spPr>
          <a:xfrm>
            <a:off x="3015656" y="296222"/>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OUTPUT</a:t>
            </a:r>
          </a:p>
        </p:txBody>
      </p:sp>
      <p:sp>
        <p:nvSpPr>
          <p:cNvPr id="5" name="Rectangle: Rounded Corners 4">
            <a:extLst>
              <a:ext uri="{FF2B5EF4-FFF2-40B4-BE49-F238E27FC236}">
                <a16:creationId xmlns:a16="http://schemas.microsoft.com/office/drawing/2014/main" id="{A555979D-BBE8-4497-A8C3-0BD5D8B6EA7F}"/>
              </a:ext>
            </a:extLst>
          </p:cNvPr>
          <p:cNvSpPr/>
          <p:nvPr/>
        </p:nvSpPr>
        <p:spPr>
          <a:xfrm>
            <a:off x="1943406" y="267401"/>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6" name="Rectangle: Rounded Corners 5">
            <a:extLst>
              <a:ext uri="{FF2B5EF4-FFF2-40B4-BE49-F238E27FC236}">
                <a16:creationId xmlns:a16="http://schemas.microsoft.com/office/drawing/2014/main" id="{90A14806-7ED0-47AB-8476-65AC4A52A1C3}"/>
              </a:ext>
            </a:extLst>
          </p:cNvPr>
          <p:cNvSpPr/>
          <p:nvPr/>
        </p:nvSpPr>
        <p:spPr>
          <a:xfrm>
            <a:off x="5343478" y="270868"/>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7" name="Graphic 6" descr="Blueprint outline">
            <a:extLst>
              <a:ext uri="{FF2B5EF4-FFF2-40B4-BE49-F238E27FC236}">
                <a16:creationId xmlns:a16="http://schemas.microsoft.com/office/drawing/2014/main" id="{3CD6B3EB-8562-4D30-9E29-4A7721E84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9760" y="396374"/>
            <a:ext cx="446026" cy="446026"/>
          </a:xfrm>
          <a:prstGeom prst="rect">
            <a:avLst/>
          </a:prstGeom>
        </p:spPr>
      </p:pic>
      <p:pic>
        <p:nvPicPr>
          <p:cNvPr id="8" name="Graphic 7" descr="Blueprint outline">
            <a:extLst>
              <a:ext uri="{FF2B5EF4-FFF2-40B4-BE49-F238E27FC236}">
                <a16:creationId xmlns:a16="http://schemas.microsoft.com/office/drawing/2014/main" id="{3BB11153-B247-4096-99B4-33A5BF1931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6726" y="396374"/>
            <a:ext cx="446026" cy="446026"/>
          </a:xfrm>
          <a:prstGeom prst="rect">
            <a:avLst/>
          </a:prstGeom>
        </p:spPr>
      </p:pic>
      <p:graphicFrame>
        <p:nvGraphicFramePr>
          <p:cNvPr id="9" name="Object 8">
            <a:extLst>
              <a:ext uri="{FF2B5EF4-FFF2-40B4-BE49-F238E27FC236}">
                <a16:creationId xmlns:a16="http://schemas.microsoft.com/office/drawing/2014/main" id="{A7CC6561-03A4-4952-837C-88FFB5BEAEC7}"/>
              </a:ext>
            </a:extLst>
          </p:cNvPr>
          <p:cNvGraphicFramePr>
            <a:graphicFrameLocks noChangeAspect="1"/>
          </p:cNvGraphicFramePr>
          <p:nvPr>
            <p:extLst>
              <p:ext uri="{D42A27DB-BD31-4B8C-83A1-F6EECF244321}">
                <p14:modId xmlns:p14="http://schemas.microsoft.com/office/powerpoint/2010/main" val="4020849069"/>
              </p:ext>
            </p:extLst>
          </p:nvPr>
        </p:nvGraphicFramePr>
        <p:xfrm>
          <a:off x="1943406" y="1238773"/>
          <a:ext cx="10151315" cy="2275391"/>
        </p:xfrm>
        <a:graphic>
          <a:graphicData uri="http://schemas.openxmlformats.org/presentationml/2006/ole">
            <mc:AlternateContent xmlns:mc="http://schemas.openxmlformats.org/markup-compatibility/2006">
              <mc:Choice xmlns:v="urn:schemas-microsoft-com:vml" Requires="v">
                <p:oleObj spid="_x0000_s52307" name="Bitmap Image" r:id="rId6" imgW="11643480" imgH="1325880" progId="Paint.Picture">
                  <p:embed/>
                </p:oleObj>
              </mc:Choice>
              <mc:Fallback>
                <p:oleObj name="Bitmap Image" r:id="rId6" imgW="11643480" imgH="1325880" progId="Paint.Picture">
                  <p:embed/>
                  <p:pic>
                    <p:nvPicPr>
                      <p:cNvPr id="9" name="Object 8">
                        <a:extLst>
                          <a:ext uri="{FF2B5EF4-FFF2-40B4-BE49-F238E27FC236}">
                            <a16:creationId xmlns:a16="http://schemas.microsoft.com/office/drawing/2014/main" id="{A7CC6561-03A4-4952-837C-88FFB5BEAEC7}"/>
                          </a:ext>
                        </a:extLst>
                      </p:cNvPr>
                      <p:cNvPicPr/>
                      <p:nvPr/>
                    </p:nvPicPr>
                    <p:blipFill>
                      <a:blip r:embed="rId7"/>
                      <a:stretch>
                        <a:fillRect/>
                      </a:stretch>
                    </p:blipFill>
                    <p:spPr>
                      <a:xfrm>
                        <a:off x="1943406" y="1238773"/>
                        <a:ext cx="10151315" cy="2275391"/>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45D8ACE1-30A4-417A-A358-B3F2A67F69A1}"/>
              </a:ext>
            </a:extLst>
          </p:cNvPr>
          <p:cNvGraphicFramePr>
            <a:graphicFrameLocks noChangeAspect="1"/>
          </p:cNvGraphicFramePr>
          <p:nvPr>
            <p:extLst>
              <p:ext uri="{D42A27DB-BD31-4B8C-83A1-F6EECF244321}">
                <p14:modId xmlns:p14="http://schemas.microsoft.com/office/powerpoint/2010/main" val="1916696292"/>
              </p:ext>
            </p:extLst>
          </p:nvPr>
        </p:nvGraphicFramePr>
        <p:xfrm>
          <a:off x="1943406" y="3957731"/>
          <a:ext cx="10151315" cy="2275391"/>
        </p:xfrm>
        <a:graphic>
          <a:graphicData uri="http://schemas.openxmlformats.org/presentationml/2006/ole">
            <mc:AlternateContent xmlns:mc="http://schemas.openxmlformats.org/markup-compatibility/2006">
              <mc:Choice xmlns:v="urn:schemas-microsoft-com:vml" Requires="v">
                <p:oleObj spid="_x0000_s52308" name="Bitmap Image" r:id="rId8" imgW="11673720" imgH="1325880" progId="Paint.Picture">
                  <p:embed/>
                </p:oleObj>
              </mc:Choice>
              <mc:Fallback>
                <p:oleObj name="Bitmap Image" r:id="rId8" imgW="11673720" imgH="1325880" progId="Paint.Picture">
                  <p:embed/>
                  <p:pic>
                    <p:nvPicPr>
                      <p:cNvPr id="10" name="Object 9">
                        <a:extLst>
                          <a:ext uri="{FF2B5EF4-FFF2-40B4-BE49-F238E27FC236}">
                            <a16:creationId xmlns:a16="http://schemas.microsoft.com/office/drawing/2014/main" id="{45D8ACE1-30A4-417A-A358-B3F2A67F69A1}"/>
                          </a:ext>
                        </a:extLst>
                      </p:cNvPr>
                      <p:cNvPicPr/>
                      <p:nvPr/>
                    </p:nvPicPr>
                    <p:blipFill>
                      <a:blip r:embed="rId9"/>
                      <a:stretch>
                        <a:fillRect/>
                      </a:stretch>
                    </p:blipFill>
                    <p:spPr>
                      <a:xfrm>
                        <a:off x="1943406" y="3957731"/>
                        <a:ext cx="10151315" cy="2275391"/>
                      </a:xfrm>
                      <a:prstGeom prst="rect">
                        <a:avLst/>
                      </a:prstGeom>
                    </p:spPr>
                  </p:pic>
                </p:oleObj>
              </mc:Fallback>
            </mc:AlternateContent>
          </a:graphicData>
        </a:graphic>
      </p:graphicFrame>
    </p:spTree>
    <p:extLst>
      <p:ext uri="{BB962C8B-B14F-4D97-AF65-F5344CB8AC3E}">
        <p14:creationId xmlns:p14="http://schemas.microsoft.com/office/powerpoint/2010/main" val="3500495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B2CE2-5A52-41C9-82C0-E8F8D83C3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4" name="Object 3">
            <a:extLst>
              <a:ext uri="{FF2B5EF4-FFF2-40B4-BE49-F238E27FC236}">
                <a16:creationId xmlns:a16="http://schemas.microsoft.com/office/drawing/2014/main" id="{A1386544-87E6-4D9F-B0BA-F54F37E9FBB7}"/>
              </a:ext>
            </a:extLst>
          </p:cNvPr>
          <p:cNvGraphicFramePr>
            <a:graphicFrameLocks noChangeAspect="1"/>
          </p:cNvGraphicFramePr>
          <p:nvPr>
            <p:extLst>
              <p:ext uri="{D42A27DB-BD31-4B8C-83A1-F6EECF244321}">
                <p14:modId xmlns:p14="http://schemas.microsoft.com/office/powerpoint/2010/main" val="1558185838"/>
              </p:ext>
            </p:extLst>
          </p:nvPr>
        </p:nvGraphicFramePr>
        <p:xfrm>
          <a:off x="1873624" y="372688"/>
          <a:ext cx="10076329" cy="2531877"/>
        </p:xfrm>
        <a:graphic>
          <a:graphicData uri="http://schemas.openxmlformats.org/presentationml/2006/ole">
            <mc:AlternateContent xmlns:mc="http://schemas.openxmlformats.org/markup-compatibility/2006">
              <mc:Choice xmlns:v="urn:schemas-microsoft-com:vml" Requires="v">
                <p:oleObj spid="_x0000_s53333" name="Bitmap Image" r:id="rId4" imgW="11582280" imgH="1143000" progId="Paint.Picture">
                  <p:embed/>
                </p:oleObj>
              </mc:Choice>
              <mc:Fallback>
                <p:oleObj name="Bitmap Image" r:id="rId4" imgW="11582280" imgH="1143000" progId="Paint.Picture">
                  <p:embed/>
                  <p:pic>
                    <p:nvPicPr>
                      <p:cNvPr id="4" name="Object 3">
                        <a:extLst>
                          <a:ext uri="{FF2B5EF4-FFF2-40B4-BE49-F238E27FC236}">
                            <a16:creationId xmlns:a16="http://schemas.microsoft.com/office/drawing/2014/main" id="{A1386544-87E6-4D9F-B0BA-F54F37E9FBB7}"/>
                          </a:ext>
                        </a:extLst>
                      </p:cNvPr>
                      <p:cNvPicPr/>
                      <p:nvPr/>
                    </p:nvPicPr>
                    <p:blipFill>
                      <a:blip r:embed="rId5"/>
                      <a:stretch>
                        <a:fillRect/>
                      </a:stretch>
                    </p:blipFill>
                    <p:spPr>
                      <a:xfrm>
                        <a:off x="1873624" y="372688"/>
                        <a:ext cx="10076329" cy="253187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911B335-F7B4-4F0A-AAF1-5B4F16DCA51C}"/>
              </a:ext>
            </a:extLst>
          </p:cNvPr>
          <p:cNvGraphicFramePr>
            <a:graphicFrameLocks noChangeAspect="1"/>
          </p:cNvGraphicFramePr>
          <p:nvPr>
            <p:extLst>
              <p:ext uri="{D42A27DB-BD31-4B8C-83A1-F6EECF244321}">
                <p14:modId xmlns:p14="http://schemas.microsoft.com/office/powerpoint/2010/main" val="1625024295"/>
              </p:ext>
            </p:extLst>
          </p:nvPr>
        </p:nvGraphicFramePr>
        <p:xfrm>
          <a:off x="2042318" y="2793066"/>
          <a:ext cx="4932223" cy="3940175"/>
        </p:xfrm>
        <a:graphic>
          <a:graphicData uri="http://schemas.openxmlformats.org/presentationml/2006/ole">
            <mc:AlternateContent xmlns:mc="http://schemas.openxmlformats.org/markup-compatibility/2006">
              <mc:Choice xmlns:v="urn:schemas-microsoft-com:vml" Requires="v">
                <p:oleObj spid="_x0000_s53334" name="Bitmap Image" r:id="rId6" imgW="5059800" imgH="3939480" progId="Paint.Picture">
                  <p:embed/>
                </p:oleObj>
              </mc:Choice>
              <mc:Fallback>
                <p:oleObj name="Bitmap Image" r:id="rId6" imgW="5059800" imgH="3939480" progId="Paint.Picture">
                  <p:embed/>
                  <p:pic>
                    <p:nvPicPr>
                      <p:cNvPr id="5" name="Object 4">
                        <a:extLst>
                          <a:ext uri="{FF2B5EF4-FFF2-40B4-BE49-F238E27FC236}">
                            <a16:creationId xmlns:a16="http://schemas.microsoft.com/office/drawing/2014/main" id="{A911B335-F7B4-4F0A-AAF1-5B4F16DCA51C}"/>
                          </a:ext>
                        </a:extLst>
                      </p:cNvPr>
                      <p:cNvPicPr/>
                      <p:nvPr/>
                    </p:nvPicPr>
                    <p:blipFill>
                      <a:blip r:embed="rId7"/>
                      <a:stretch>
                        <a:fillRect/>
                      </a:stretch>
                    </p:blipFill>
                    <p:spPr>
                      <a:xfrm>
                        <a:off x="2042318" y="2793066"/>
                        <a:ext cx="4932223" cy="3940175"/>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E45F1B4E-731D-48BC-B652-8242BA649BBB}"/>
              </a:ext>
            </a:extLst>
          </p:cNvPr>
          <p:cNvGraphicFramePr>
            <a:graphicFrameLocks noChangeAspect="1"/>
          </p:cNvGraphicFramePr>
          <p:nvPr>
            <p:extLst>
              <p:ext uri="{D42A27DB-BD31-4B8C-83A1-F6EECF244321}">
                <p14:modId xmlns:p14="http://schemas.microsoft.com/office/powerpoint/2010/main" val="1864015043"/>
              </p:ext>
            </p:extLst>
          </p:nvPr>
        </p:nvGraphicFramePr>
        <p:xfrm>
          <a:off x="7100652" y="2793066"/>
          <a:ext cx="4849301" cy="3940175"/>
        </p:xfrm>
        <a:graphic>
          <a:graphicData uri="http://schemas.openxmlformats.org/presentationml/2006/ole">
            <mc:AlternateContent xmlns:mc="http://schemas.openxmlformats.org/markup-compatibility/2006">
              <mc:Choice xmlns:v="urn:schemas-microsoft-com:vml" Requires="v">
                <p:oleObj spid="_x0000_s53335" name="Bitmap Image" r:id="rId8" imgW="5105520" imgH="3901320" progId="Paint.Picture">
                  <p:embed/>
                </p:oleObj>
              </mc:Choice>
              <mc:Fallback>
                <p:oleObj name="Bitmap Image" r:id="rId8" imgW="5105520" imgH="3901320" progId="Paint.Picture">
                  <p:embed/>
                  <p:pic>
                    <p:nvPicPr>
                      <p:cNvPr id="0" name=""/>
                      <p:cNvPicPr/>
                      <p:nvPr/>
                    </p:nvPicPr>
                    <p:blipFill>
                      <a:blip r:embed="rId9"/>
                      <a:stretch>
                        <a:fillRect/>
                      </a:stretch>
                    </p:blipFill>
                    <p:spPr>
                      <a:xfrm>
                        <a:off x="7100652" y="2793066"/>
                        <a:ext cx="4849301" cy="3940175"/>
                      </a:xfrm>
                      <a:prstGeom prst="rect">
                        <a:avLst/>
                      </a:prstGeom>
                    </p:spPr>
                  </p:pic>
                </p:oleObj>
              </mc:Fallback>
            </mc:AlternateContent>
          </a:graphicData>
        </a:graphic>
      </p:graphicFrame>
    </p:spTree>
    <p:extLst>
      <p:ext uri="{BB962C8B-B14F-4D97-AF65-F5344CB8AC3E}">
        <p14:creationId xmlns:p14="http://schemas.microsoft.com/office/powerpoint/2010/main" val="413129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995B0-A4E2-4ED0-953B-8D7C1BF7D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CDABB339-0C84-48A5-BC94-DD70D64E3EBA}"/>
              </a:ext>
            </a:extLst>
          </p:cNvPr>
          <p:cNvSpPr txBox="1"/>
          <p:nvPr/>
        </p:nvSpPr>
        <p:spPr>
          <a:xfrm>
            <a:off x="4769223" y="188259"/>
            <a:ext cx="2653553"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lIns="91440" tIns="45720" rIns="91440" bIns="45720" rtlCol="0" anchor="t">
            <a:spAutoFit/>
          </a:bodyPr>
          <a:lstStyle/>
          <a:p>
            <a:r>
              <a:rPr lang="en-IN" sz="3600" dirty="0"/>
              <a:t>PROBLEM - 5</a:t>
            </a:r>
          </a:p>
        </p:txBody>
      </p:sp>
      <p:sp>
        <p:nvSpPr>
          <p:cNvPr id="5" name="Rectangle: Rounded Corners 4">
            <a:extLst>
              <a:ext uri="{FF2B5EF4-FFF2-40B4-BE49-F238E27FC236}">
                <a16:creationId xmlns:a16="http://schemas.microsoft.com/office/drawing/2014/main" id="{55C27194-779C-4D12-8DAE-72C90954C5BE}"/>
              </a:ext>
            </a:extLst>
          </p:cNvPr>
          <p:cNvSpPr/>
          <p:nvPr/>
        </p:nvSpPr>
        <p:spPr>
          <a:xfrm>
            <a:off x="3653432"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6" name="Graphic 5" descr="Ruler outline">
            <a:extLst>
              <a:ext uri="{FF2B5EF4-FFF2-40B4-BE49-F238E27FC236}">
                <a16:creationId xmlns:a16="http://schemas.microsoft.com/office/drawing/2014/main" id="{ED2C42F2-687A-420E-9B2B-F7893CCE7E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06680" y="317232"/>
            <a:ext cx="446026" cy="446026"/>
          </a:xfrm>
          <a:prstGeom prst="rect">
            <a:avLst/>
          </a:prstGeom>
        </p:spPr>
      </p:pic>
      <p:sp>
        <p:nvSpPr>
          <p:cNvPr id="7" name="Rectangle: Rounded Corners 6">
            <a:extLst>
              <a:ext uri="{FF2B5EF4-FFF2-40B4-BE49-F238E27FC236}">
                <a16:creationId xmlns:a16="http://schemas.microsoft.com/office/drawing/2014/main" id="{871081C0-75C7-4369-B164-B06D3930B7E0}"/>
              </a:ext>
            </a:extLst>
          </p:cNvPr>
          <p:cNvSpPr/>
          <p:nvPr/>
        </p:nvSpPr>
        <p:spPr>
          <a:xfrm>
            <a:off x="7799293"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Ruler outline">
            <a:extLst>
              <a:ext uri="{FF2B5EF4-FFF2-40B4-BE49-F238E27FC236}">
                <a16:creationId xmlns:a16="http://schemas.microsoft.com/office/drawing/2014/main" id="{4BC60FC5-807A-4BA9-966D-8E6E989BA4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2541" y="317232"/>
            <a:ext cx="446026" cy="446026"/>
          </a:xfrm>
          <a:prstGeom prst="rect">
            <a:avLst/>
          </a:prstGeom>
        </p:spPr>
      </p:pic>
      <p:sp>
        <p:nvSpPr>
          <p:cNvPr id="9" name="TextBox 8">
            <a:extLst>
              <a:ext uri="{FF2B5EF4-FFF2-40B4-BE49-F238E27FC236}">
                <a16:creationId xmlns:a16="http://schemas.microsoft.com/office/drawing/2014/main" id="{B04D1912-A61A-420E-9819-BCEDA6F8F6D6}"/>
              </a:ext>
            </a:extLst>
          </p:cNvPr>
          <p:cNvSpPr txBox="1"/>
          <p:nvPr/>
        </p:nvSpPr>
        <p:spPr>
          <a:xfrm>
            <a:off x="2168416" y="1597395"/>
            <a:ext cx="5201613" cy="5223892"/>
          </a:xfrm>
          <a:prstGeom prst="rect">
            <a:avLst/>
          </a:prstGeom>
        </p:spPr>
        <p:txBody>
          <a:bodyPr vert="horz" lIns="91440" tIns="45720" rIns="91440" bIns="45720" rtlCol="0">
            <a:normAutofit/>
          </a:bodyPr>
          <a:lstStyle/>
          <a:p>
            <a:pPr>
              <a:spcAft>
                <a:spcPts val="800"/>
              </a:spcAft>
              <a:buFont typeface="Arial" panose="020B0604020202020204" pitchFamily="34" charset="0"/>
            </a:pPr>
            <a:r>
              <a:rPr lang="en-US" dirty="0"/>
              <a:t>A gasoline engine producing 150 Nm of torque is used to drive a winch and lift a weight. In the figure the winch drum has a radius of 0.25 m and it is driven from the engine via 1:50 speed reduction gear(speed reduction = W(winch)/.</a:t>
            </a:r>
          </a:p>
          <a:p>
            <a:pPr>
              <a:spcAft>
                <a:spcPts val="800"/>
              </a:spcAft>
              <a:buFont typeface="Arial" panose="020B0604020202020204" pitchFamily="34" charset="0"/>
            </a:pPr>
            <a:r>
              <a:rPr lang="en-US" dirty="0"/>
              <a:t>What mass could be raised with system assuming that mass moves with a constant velocity?</a:t>
            </a:r>
          </a:p>
          <a:p>
            <a:pPr>
              <a:spcAft>
                <a:spcPts val="800"/>
              </a:spcAft>
              <a:buFont typeface="Arial" panose="020B0604020202020204" pitchFamily="34" charset="0"/>
            </a:pPr>
            <a:r>
              <a:rPr lang="en-US" dirty="0"/>
              <a:t>Using </a:t>
            </a:r>
            <a:r>
              <a:rPr lang="en-US" dirty="0" err="1"/>
              <a:t>matlab</a:t>
            </a:r>
            <a:r>
              <a:rPr lang="en-US" dirty="0"/>
              <a:t> get the torque from the user and the reduction ratio from the user and plot the variation of max weight lifted up by the engine and the torque provided by the engine?</a:t>
            </a:r>
          </a:p>
          <a:p>
            <a:pPr>
              <a:spcAft>
                <a:spcPts val="800"/>
              </a:spcAft>
              <a:buFont typeface="Arial" panose="020B0604020202020204" pitchFamily="34" charset="0"/>
            </a:pPr>
            <a:r>
              <a:rPr lang="en-US" dirty="0"/>
              <a:t>Using </a:t>
            </a:r>
            <a:r>
              <a:rPr lang="en-US" dirty="0" err="1"/>
              <a:t>matlab</a:t>
            </a:r>
            <a:r>
              <a:rPr lang="en-US" dirty="0"/>
              <a:t> get the radius of the winch from the user and plot the graph between maximum weight lifted and radius?</a:t>
            </a:r>
          </a:p>
          <a:p>
            <a:pPr>
              <a:spcAft>
                <a:spcPts val="800"/>
              </a:spcAft>
              <a:buFont typeface="Arial" panose="020B0604020202020204" pitchFamily="34" charset="0"/>
            </a:pPr>
            <a:endParaRPr lang="en-US" dirty="0"/>
          </a:p>
        </p:txBody>
      </p:sp>
      <p:sp>
        <p:nvSpPr>
          <p:cNvPr id="12" name="AutoShape 6">
            <a:extLst>
              <a:ext uri="{FF2B5EF4-FFF2-40B4-BE49-F238E27FC236}">
                <a16:creationId xmlns:a16="http://schemas.microsoft.com/office/drawing/2014/main" id="{ABB6E801-5C41-4702-8482-CEE1FBDD90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4" name="Object 13">
            <a:extLst>
              <a:ext uri="{FF2B5EF4-FFF2-40B4-BE49-F238E27FC236}">
                <a16:creationId xmlns:a16="http://schemas.microsoft.com/office/drawing/2014/main" id="{FDCE071B-CC80-4D33-B970-B7FC269CEB7B}"/>
              </a:ext>
            </a:extLst>
          </p:cNvPr>
          <p:cNvGraphicFramePr>
            <a:graphicFrameLocks noChangeAspect="1"/>
          </p:cNvGraphicFramePr>
          <p:nvPr>
            <p:extLst>
              <p:ext uri="{D42A27DB-BD31-4B8C-83A1-F6EECF244321}">
                <p14:modId xmlns:p14="http://schemas.microsoft.com/office/powerpoint/2010/main" val="3190800390"/>
              </p:ext>
            </p:extLst>
          </p:nvPr>
        </p:nvGraphicFramePr>
        <p:xfrm>
          <a:off x="7468711" y="1685365"/>
          <a:ext cx="4139468" cy="4057257"/>
        </p:xfrm>
        <a:graphic>
          <a:graphicData uri="http://schemas.openxmlformats.org/presentationml/2006/ole">
            <mc:AlternateContent xmlns:mc="http://schemas.openxmlformats.org/markup-compatibility/2006">
              <mc:Choice xmlns:v="urn:schemas-microsoft-com:vml" Requires="v">
                <p:oleObj spid="_x0000_s67626" name="Bitmap Image" r:id="rId6" imgW="3627000" imgH="3139560" progId="Paint.Picture">
                  <p:embed/>
                </p:oleObj>
              </mc:Choice>
              <mc:Fallback>
                <p:oleObj name="Bitmap Image" r:id="rId6" imgW="3627000" imgH="3139560" progId="Paint.Picture">
                  <p:embed/>
                  <p:pic>
                    <p:nvPicPr>
                      <p:cNvPr id="14" name="Object 13">
                        <a:extLst>
                          <a:ext uri="{FF2B5EF4-FFF2-40B4-BE49-F238E27FC236}">
                            <a16:creationId xmlns:a16="http://schemas.microsoft.com/office/drawing/2014/main" id="{FDCE071B-CC80-4D33-B970-B7FC269CEB7B}"/>
                          </a:ext>
                        </a:extLst>
                      </p:cNvPr>
                      <p:cNvPicPr/>
                      <p:nvPr/>
                    </p:nvPicPr>
                    <p:blipFill>
                      <a:blip r:embed="rId7"/>
                      <a:stretch>
                        <a:fillRect/>
                      </a:stretch>
                    </p:blipFill>
                    <p:spPr>
                      <a:xfrm>
                        <a:off x="7468711" y="1685365"/>
                        <a:ext cx="4139468" cy="4057257"/>
                      </a:xfrm>
                      <a:prstGeom prst="rect">
                        <a:avLst/>
                      </a:prstGeom>
                    </p:spPr>
                  </p:pic>
                </p:oleObj>
              </mc:Fallback>
            </mc:AlternateContent>
          </a:graphicData>
        </a:graphic>
      </p:graphicFrame>
    </p:spTree>
    <p:extLst>
      <p:ext uri="{BB962C8B-B14F-4D97-AF65-F5344CB8AC3E}">
        <p14:creationId xmlns:p14="http://schemas.microsoft.com/office/powerpoint/2010/main" val="81578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1C070-A45C-42F3-ACE4-D2DE42BAF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7B478246-DD87-42F8-B860-31A947A5C442}"/>
              </a:ext>
            </a:extLst>
          </p:cNvPr>
          <p:cNvSpPr txBox="1"/>
          <p:nvPr/>
        </p:nvSpPr>
        <p:spPr>
          <a:xfrm>
            <a:off x="3576918" y="107160"/>
            <a:ext cx="5889812"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THEORITICAL CALCULATIONS</a:t>
            </a:r>
          </a:p>
        </p:txBody>
      </p:sp>
      <p:sp>
        <p:nvSpPr>
          <p:cNvPr id="6" name="Rectangle: Rounded Corners 5">
            <a:extLst>
              <a:ext uri="{FF2B5EF4-FFF2-40B4-BE49-F238E27FC236}">
                <a16:creationId xmlns:a16="http://schemas.microsoft.com/office/drawing/2014/main" id="{14B4C21D-2D05-458A-89CF-B71E5CADF05E}"/>
              </a:ext>
            </a:extLst>
          </p:cNvPr>
          <p:cNvSpPr/>
          <p:nvPr/>
        </p:nvSpPr>
        <p:spPr>
          <a:xfrm>
            <a:off x="2532843" y="4951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7" name="Graphic 6" descr="Ruler outline">
            <a:extLst>
              <a:ext uri="{FF2B5EF4-FFF2-40B4-BE49-F238E27FC236}">
                <a16:creationId xmlns:a16="http://schemas.microsoft.com/office/drawing/2014/main" id="{CA848339-20B3-4613-8728-10512F842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6091" y="178492"/>
            <a:ext cx="446026" cy="446026"/>
          </a:xfrm>
          <a:prstGeom prst="rect">
            <a:avLst/>
          </a:prstGeom>
        </p:spPr>
      </p:pic>
      <p:sp>
        <p:nvSpPr>
          <p:cNvPr id="8" name="Rectangle: Rounded Corners 7">
            <a:extLst>
              <a:ext uri="{FF2B5EF4-FFF2-40B4-BE49-F238E27FC236}">
                <a16:creationId xmlns:a16="http://schemas.microsoft.com/office/drawing/2014/main" id="{6FC9E32B-34C0-4CE9-B188-AF3AC2A873CB}"/>
              </a:ext>
            </a:extLst>
          </p:cNvPr>
          <p:cNvSpPr/>
          <p:nvPr/>
        </p:nvSpPr>
        <p:spPr>
          <a:xfrm>
            <a:off x="9758283" y="107160"/>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9" name="Graphic 8" descr="Ruler outline">
            <a:extLst>
              <a:ext uri="{FF2B5EF4-FFF2-40B4-BE49-F238E27FC236}">
                <a16:creationId xmlns:a16="http://schemas.microsoft.com/office/drawing/2014/main" id="{E207E47C-B0E6-44FF-ADFB-E3DCB6B4B5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1531" y="236133"/>
            <a:ext cx="446026" cy="446026"/>
          </a:xfrm>
          <a:prstGeom prst="rect">
            <a:avLst/>
          </a:prstGeom>
        </p:spPr>
      </p:pic>
      <p:pic>
        <p:nvPicPr>
          <p:cNvPr id="15" name="Picture 14">
            <a:extLst>
              <a:ext uri="{FF2B5EF4-FFF2-40B4-BE49-F238E27FC236}">
                <a16:creationId xmlns:a16="http://schemas.microsoft.com/office/drawing/2014/main" id="{4FBDD835-284C-4746-8AC7-ECB6E18DBF39}"/>
              </a:ext>
            </a:extLst>
          </p:cNvPr>
          <p:cNvPicPr>
            <a:picLocks noChangeAspect="1"/>
          </p:cNvPicPr>
          <p:nvPr/>
        </p:nvPicPr>
        <p:blipFill>
          <a:blip r:embed="rId5"/>
          <a:stretch>
            <a:fillRect/>
          </a:stretch>
        </p:blipFill>
        <p:spPr>
          <a:xfrm>
            <a:off x="6909809" y="1013428"/>
            <a:ext cx="4468381" cy="5351929"/>
          </a:xfrm>
          <a:prstGeom prst="rect">
            <a:avLst/>
          </a:prstGeom>
          <a:ln w="19050">
            <a:solidFill>
              <a:schemeClr val="tx1"/>
            </a:solidFill>
          </a:ln>
        </p:spPr>
      </p:pic>
      <p:pic>
        <p:nvPicPr>
          <p:cNvPr id="17" name="Picture 16">
            <a:extLst>
              <a:ext uri="{FF2B5EF4-FFF2-40B4-BE49-F238E27FC236}">
                <a16:creationId xmlns:a16="http://schemas.microsoft.com/office/drawing/2014/main" id="{B2BD91E9-0EC4-493A-BE9E-4C52FBD50771}"/>
              </a:ext>
            </a:extLst>
          </p:cNvPr>
          <p:cNvPicPr>
            <a:picLocks noChangeAspect="1"/>
          </p:cNvPicPr>
          <p:nvPr/>
        </p:nvPicPr>
        <p:blipFill>
          <a:blip r:embed="rId6"/>
          <a:stretch>
            <a:fillRect/>
          </a:stretch>
        </p:blipFill>
        <p:spPr>
          <a:xfrm>
            <a:off x="2251463" y="1142440"/>
            <a:ext cx="4113477" cy="3277159"/>
          </a:xfrm>
          <a:prstGeom prst="rect">
            <a:avLst/>
          </a:prstGeom>
          <a:ln w="19050">
            <a:solidFill>
              <a:schemeClr val="tx1"/>
            </a:solidFill>
          </a:ln>
        </p:spPr>
      </p:pic>
    </p:spTree>
    <p:extLst>
      <p:ext uri="{BB962C8B-B14F-4D97-AF65-F5344CB8AC3E}">
        <p14:creationId xmlns:p14="http://schemas.microsoft.com/office/powerpoint/2010/main" val="487839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7927E-356D-46B4-88A5-10CDCC5D2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Picture 6">
            <a:extLst>
              <a:ext uri="{FF2B5EF4-FFF2-40B4-BE49-F238E27FC236}">
                <a16:creationId xmlns:a16="http://schemas.microsoft.com/office/drawing/2014/main" id="{2FC8814D-0DD8-4B7F-AF4A-0B00C4325E1D}"/>
              </a:ext>
            </a:extLst>
          </p:cNvPr>
          <p:cNvPicPr>
            <a:picLocks noChangeAspect="1"/>
          </p:cNvPicPr>
          <p:nvPr/>
        </p:nvPicPr>
        <p:blipFill>
          <a:blip r:embed="rId3"/>
          <a:stretch>
            <a:fillRect/>
          </a:stretch>
        </p:blipFill>
        <p:spPr>
          <a:xfrm>
            <a:off x="4463373" y="215153"/>
            <a:ext cx="4950619" cy="6427694"/>
          </a:xfrm>
          <a:prstGeom prst="rect">
            <a:avLst/>
          </a:prstGeom>
          <a:ln w="19050">
            <a:solidFill>
              <a:schemeClr val="tx1"/>
            </a:solidFill>
          </a:ln>
        </p:spPr>
      </p:pic>
    </p:spTree>
    <p:extLst>
      <p:ext uri="{BB962C8B-B14F-4D97-AF65-F5344CB8AC3E}">
        <p14:creationId xmlns:p14="http://schemas.microsoft.com/office/powerpoint/2010/main" val="1021530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980DC-2D63-49B4-9194-9055C23BA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06E82E73-7FA3-4A94-BD80-A145C94D80A4}"/>
              </a:ext>
            </a:extLst>
          </p:cNvPr>
          <p:cNvSpPr txBox="1"/>
          <p:nvPr/>
        </p:nvSpPr>
        <p:spPr>
          <a:xfrm>
            <a:off x="3137647" y="269327"/>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MATLAB</a:t>
            </a:r>
          </a:p>
        </p:txBody>
      </p:sp>
      <p:sp>
        <p:nvSpPr>
          <p:cNvPr id="5" name="Rectangle: Rounded Corners 4">
            <a:extLst>
              <a:ext uri="{FF2B5EF4-FFF2-40B4-BE49-F238E27FC236}">
                <a16:creationId xmlns:a16="http://schemas.microsoft.com/office/drawing/2014/main" id="{CD8BAC10-8775-4CC3-8960-D8AB2E32FE00}"/>
              </a:ext>
            </a:extLst>
          </p:cNvPr>
          <p:cNvSpPr/>
          <p:nvPr/>
        </p:nvSpPr>
        <p:spPr>
          <a:xfrm>
            <a:off x="2038503" y="240506"/>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6" name="Graphic 5" descr="Programmer male outline">
            <a:extLst>
              <a:ext uri="{FF2B5EF4-FFF2-40B4-BE49-F238E27FC236}">
                <a16:creationId xmlns:a16="http://schemas.microsoft.com/office/drawing/2014/main" id="{8F7FE3C9-6F9E-4746-8CDD-C484EE0180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91751" y="369479"/>
            <a:ext cx="446026" cy="446026"/>
          </a:xfrm>
          <a:prstGeom prst="rect">
            <a:avLst/>
          </a:prstGeom>
        </p:spPr>
      </p:pic>
      <p:sp>
        <p:nvSpPr>
          <p:cNvPr id="7" name="Rectangle: Rounded Corners 6">
            <a:extLst>
              <a:ext uri="{FF2B5EF4-FFF2-40B4-BE49-F238E27FC236}">
                <a16:creationId xmlns:a16="http://schemas.microsoft.com/office/drawing/2014/main" id="{01B461F7-FF85-49A8-94B7-472A6270EDF3}"/>
              </a:ext>
            </a:extLst>
          </p:cNvPr>
          <p:cNvSpPr/>
          <p:nvPr/>
        </p:nvSpPr>
        <p:spPr>
          <a:xfrm>
            <a:off x="5438575" y="243973"/>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Programmer male outline">
            <a:extLst>
              <a:ext uri="{FF2B5EF4-FFF2-40B4-BE49-F238E27FC236}">
                <a16:creationId xmlns:a16="http://schemas.microsoft.com/office/drawing/2014/main" id="{17ADF583-5A40-4AFE-9C06-64C45E94D5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1823" y="372946"/>
            <a:ext cx="446026" cy="446026"/>
          </a:xfrm>
          <a:prstGeom prst="rect">
            <a:avLst/>
          </a:prstGeom>
        </p:spPr>
      </p:pic>
      <p:sp>
        <p:nvSpPr>
          <p:cNvPr id="10" name="TextBox 9">
            <a:extLst>
              <a:ext uri="{FF2B5EF4-FFF2-40B4-BE49-F238E27FC236}">
                <a16:creationId xmlns:a16="http://schemas.microsoft.com/office/drawing/2014/main" id="{CA4987E5-EB83-4FA8-9AF8-72F46BBA395C}"/>
              </a:ext>
            </a:extLst>
          </p:cNvPr>
          <p:cNvSpPr txBox="1"/>
          <p:nvPr/>
        </p:nvSpPr>
        <p:spPr>
          <a:xfrm>
            <a:off x="2038503" y="1073451"/>
            <a:ext cx="9776131" cy="5909310"/>
          </a:xfrm>
          <a:prstGeom prst="rect">
            <a:avLst/>
          </a:prstGeom>
          <a:noFill/>
        </p:spPr>
        <p:txBody>
          <a:bodyPr wrap="square">
            <a:spAutoFit/>
          </a:bodyPr>
          <a:lstStyle/>
          <a:p>
            <a:r>
              <a:rPr lang="en-US" sz="1800" b="0" i="0" dirty="0">
                <a:solidFill>
                  <a:srgbClr val="028009"/>
                </a:solidFill>
                <a:effectLst/>
                <a:latin typeface="Menlo"/>
              </a:rPr>
              <a:t>%MATLAB PART FOR QUESTION 1</a:t>
            </a:r>
            <a:endParaRPr lang="en-US" sz="1800" b="0" i="0" dirty="0">
              <a:effectLst/>
              <a:latin typeface="Menlo"/>
            </a:endParaRPr>
          </a:p>
          <a:p>
            <a:r>
              <a:rPr lang="en-US" sz="1800" b="0" i="0" dirty="0">
                <a:effectLst/>
                <a:latin typeface="Menlo"/>
              </a:rPr>
              <a:t>T=input(</a:t>
            </a:r>
            <a:r>
              <a:rPr lang="en-US" sz="1800" b="0" i="0" dirty="0">
                <a:solidFill>
                  <a:srgbClr val="AA04F9"/>
                </a:solidFill>
                <a:effectLst/>
                <a:latin typeface="Menlo"/>
              </a:rPr>
              <a:t>"Enter the torque provided by the engine "</a:t>
            </a:r>
            <a:r>
              <a:rPr lang="en-US" sz="1800" b="0" i="0" dirty="0">
                <a:effectLst/>
                <a:latin typeface="Menlo"/>
              </a:rPr>
              <a:t>);</a:t>
            </a:r>
          </a:p>
          <a:p>
            <a:r>
              <a:rPr lang="en-US" sz="1800" b="0" i="0" dirty="0">
                <a:effectLst/>
                <a:latin typeface="Menlo"/>
              </a:rPr>
              <a:t>R= input(</a:t>
            </a:r>
            <a:r>
              <a:rPr lang="en-US" sz="1800" b="0" i="0" dirty="0">
                <a:solidFill>
                  <a:srgbClr val="AA04F9"/>
                </a:solidFill>
                <a:effectLst/>
                <a:latin typeface="Menlo"/>
              </a:rPr>
              <a:t>"Enter the reduction ratio of the engine "</a:t>
            </a:r>
            <a:r>
              <a:rPr lang="en-US" sz="1800" b="0" i="0" dirty="0">
                <a:effectLst/>
                <a:latin typeface="Menlo"/>
              </a:rPr>
              <a:t>);</a:t>
            </a:r>
          </a:p>
          <a:p>
            <a:r>
              <a:rPr lang="en-US" sz="1800" b="0" i="0" dirty="0">
                <a:effectLst/>
                <a:latin typeface="Menlo"/>
              </a:rPr>
              <a:t>M=T/(R*0.25*9.81);</a:t>
            </a:r>
          </a:p>
          <a:p>
            <a:r>
              <a:rPr lang="en-US" sz="1800" b="0" i="0" dirty="0" err="1">
                <a:effectLst/>
                <a:latin typeface="Menlo"/>
              </a:rPr>
              <a:t>disp</a:t>
            </a:r>
            <a:r>
              <a:rPr lang="en-US" sz="1800" b="0" i="0" dirty="0">
                <a:effectLst/>
                <a:latin typeface="Menlo"/>
              </a:rPr>
              <a:t>(</a:t>
            </a:r>
            <a:r>
              <a:rPr lang="en-US" sz="1800" b="0" i="0" dirty="0">
                <a:solidFill>
                  <a:srgbClr val="AA04F9"/>
                </a:solidFill>
                <a:effectLst/>
                <a:latin typeface="Menlo"/>
              </a:rPr>
              <a:t>"The max mass lifted up is "</a:t>
            </a:r>
            <a:r>
              <a:rPr lang="en-US" sz="1800" b="0" i="0" dirty="0">
                <a:effectLst/>
                <a:latin typeface="Menlo"/>
              </a:rPr>
              <a:t>)</a:t>
            </a:r>
          </a:p>
          <a:p>
            <a:r>
              <a:rPr lang="en-US" sz="1800" b="0" i="0" dirty="0" err="1">
                <a:effectLst/>
                <a:latin typeface="Menlo"/>
              </a:rPr>
              <a:t>disp</a:t>
            </a:r>
            <a:r>
              <a:rPr lang="en-US" sz="1800" b="0" i="0" dirty="0">
                <a:effectLst/>
                <a:latin typeface="Menlo"/>
              </a:rPr>
              <a:t>(M);</a:t>
            </a:r>
          </a:p>
          <a:p>
            <a:r>
              <a:rPr lang="en-US" sz="1800" b="0" i="0" dirty="0">
                <a:effectLst/>
                <a:latin typeface="Menlo"/>
              </a:rPr>
              <a:t>M1=1:T;</a:t>
            </a:r>
          </a:p>
          <a:p>
            <a:r>
              <a:rPr lang="en-US" sz="1800" b="0" i="0" dirty="0">
                <a:effectLst/>
                <a:latin typeface="Menlo"/>
              </a:rPr>
              <a:t>A=1:T;</a:t>
            </a: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 1:T</a:t>
            </a:r>
          </a:p>
          <a:p>
            <a:r>
              <a:rPr lang="en-US" sz="1800" b="0" i="0" dirty="0">
                <a:effectLst/>
                <a:latin typeface="Menlo"/>
              </a:rPr>
              <a:t>M1(1,i)=</a:t>
            </a:r>
            <a:r>
              <a:rPr lang="en-US" sz="1800" b="0" i="0" dirty="0" err="1">
                <a:effectLst/>
                <a:latin typeface="Menlo"/>
              </a:rPr>
              <a:t>i</a:t>
            </a:r>
            <a:r>
              <a:rPr lang="en-US" sz="1800" b="0" i="0" dirty="0">
                <a:effectLst/>
                <a:latin typeface="Menlo"/>
              </a:rPr>
              <a:t>/(R*0.25*9.81);</a:t>
            </a:r>
          </a:p>
          <a:p>
            <a:r>
              <a:rPr lang="en-US" sz="1800" b="0" i="0" dirty="0">
                <a:solidFill>
                  <a:srgbClr val="0E00FF"/>
                </a:solidFill>
                <a:effectLst/>
                <a:latin typeface="Menlo"/>
              </a:rPr>
              <a:t>end</a:t>
            </a:r>
            <a:endParaRPr lang="en-US" sz="1800" b="0" i="0" dirty="0">
              <a:effectLst/>
              <a:latin typeface="Menlo"/>
            </a:endParaRPr>
          </a:p>
          <a:p>
            <a:r>
              <a:rPr lang="en-US" sz="1800" b="0" i="0" dirty="0">
                <a:effectLst/>
                <a:latin typeface="Menlo"/>
              </a:rPr>
              <a:t>plot(A,M1)</a:t>
            </a:r>
          </a:p>
          <a:p>
            <a:r>
              <a:rPr lang="en-US" sz="1800" b="0" i="0" dirty="0">
                <a:effectLst/>
                <a:latin typeface="Menlo"/>
              </a:rPr>
              <a:t>title(</a:t>
            </a:r>
            <a:r>
              <a:rPr lang="en-US" sz="1800" b="0" i="0" dirty="0">
                <a:solidFill>
                  <a:srgbClr val="AA04F9"/>
                </a:solidFill>
                <a:effectLst/>
                <a:latin typeface="Menlo"/>
              </a:rPr>
              <a:t>"variation of max weight lifted up by the torque to the torque provided by the engine "</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A04F9"/>
                </a:solidFill>
                <a:effectLst/>
                <a:latin typeface="Menlo"/>
              </a:rPr>
              <a:t>"Torque in Nm "</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A04F9"/>
                </a:solidFill>
                <a:effectLst/>
                <a:latin typeface="Menlo"/>
              </a:rPr>
              <a:t>"mass in kg"</a:t>
            </a:r>
            <a:r>
              <a:rPr lang="en-US" sz="1800" b="0" i="0" dirty="0">
                <a:effectLst/>
                <a:latin typeface="Menlo"/>
              </a:rPr>
              <a:t>)</a:t>
            </a:r>
          </a:p>
          <a:p>
            <a:r>
              <a:rPr lang="en-US" sz="1800" b="0" i="0" dirty="0">
                <a:solidFill>
                  <a:srgbClr val="028009"/>
                </a:solidFill>
                <a:effectLst/>
                <a:latin typeface="Menlo"/>
              </a:rPr>
              <a:t>%MATLAB PART FOR QUESTION 2</a:t>
            </a:r>
            <a:endParaRPr lang="en-US" sz="1800" b="0" i="0" dirty="0">
              <a:effectLst/>
              <a:latin typeface="Menlo"/>
            </a:endParaRPr>
          </a:p>
          <a:p>
            <a:r>
              <a:rPr lang="en-US" sz="1800" b="0" i="0" dirty="0">
                <a:effectLst/>
                <a:latin typeface="Menlo"/>
              </a:rPr>
              <a:t>T=input(</a:t>
            </a:r>
            <a:r>
              <a:rPr lang="en-US" sz="1800" b="0" i="0" dirty="0">
                <a:solidFill>
                  <a:srgbClr val="AA04F9"/>
                </a:solidFill>
                <a:effectLst/>
                <a:latin typeface="Menlo"/>
              </a:rPr>
              <a:t>"Enter the torque provided by the engine "</a:t>
            </a:r>
            <a:r>
              <a:rPr lang="en-US" sz="1800" b="0" i="0" dirty="0">
                <a:effectLst/>
                <a:latin typeface="Menlo"/>
              </a:rPr>
              <a:t>);</a:t>
            </a:r>
          </a:p>
          <a:p>
            <a:r>
              <a:rPr lang="en-US" sz="1800" b="0" i="0" dirty="0">
                <a:effectLst/>
                <a:latin typeface="Menlo"/>
              </a:rPr>
              <a:t>R= input(</a:t>
            </a:r>
            <a:r>
              <a:rPr lang="en-US" sz="1800" b="0" i="0" dirty="0">
                <a:solidFill>
                  <a:srgbClr val="AA04F9"/>
                </a:solidFill>
                <a:effectLst/>
                <a:latin typeface="Menlo"/>
              </a:rPr>
              <a:t>"Enter the reduction ratio of the engine "</a:t>
            </a:r>
            <a:r>
              <a:rPr lang="en-US" sz="1800" b="0" i="0" dirty="0">
                <a:effectLst/>
                <a:latin typeface="Menlo"/>
              </a:rPr>
              <a:t>);</a:t>
            </a:r>
          </a:p>
          <a:p>
            <a:r>
              <a:rPr lang="en-US" sz="1800" b="0" i="0" dirty="0">
                <a:effectLst/>
                <a:latin typeface="Menlo"/>
              </a:rPr>
              <a:t>r=input(</a:t>
            </a:r>
            <a:r>
              <a:rPr lang="en-US" sz="1800" b="0" i="0" dirty="0">
                <a:solidFill>
                  <a:srgbClr val="AA04F9"/>
                </a:solidFill>
                <a:effectLst/>
                <a:latin typeface="Menlo"/>
              </a:rPr>
              <a:t>"Enter the radius of the winch "</a:t>
            </a:r>
            <a:r>
              <a:rPr lang="en-US" sz="1800" b="0" i="0" dirty="0">
                <a:effectLst/>
                <a:latin typeface="Menlo"/>
              </a:rPr>
              <a:t>);</a:t>
            </a:r>
          </a:p>
          <a:p>
            <a:r>
              <a:rPr lang="en-US" sz="1800" b="0" i="0" dirty="0">
                <a:effectLst/>
                <a:latin typeface="Menlo"/>
              </a:rPr>
              <a:t>a=1:r;</a:t>
            </a:r>
          </a:p>
          <a:p>
            <a:endParaRPr lang="en-US" sz="1800" b="0" i="0" dirty="0">
              <a:effectLst/>
              <a:latin typeface="Menlo"/>
            </a:endParaRPr>
          </a:p>
        </p:txBody>
      </p:sp>
    </p:spTree>
    <p:extLst>
      <p:ext uri="{BB962C8B-B14F-4D97-AF65-F5344CB8AC3E}">
        <p14:creationId xmlns:p14="http://schemas.microsoft.com/office/powerpoint/2010/main" val="2016523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3B860-C51E-4B40-91D2-15F6E394E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26C9B743-8A75-41E9-9292-D9D922ADDE6A}"/>
              </a:ext>
            </a:extLst>
          </p:cNvPr>
          <p:cNvSpPr txBox="1"/>
          <p:nvPr/>
        </p:nvSpPr>
        <p:spPr>
          <a:xfrm>
            <a:off x="2268069" y="258686"/>
            <a:ext cx="8892989" cy="2585323"/>
          </a:xfrm>
          <a:prstGeom prst="rect">
            <a:avLst/>
          </a:prstGeom>
          <a:noFill/>
        </p:spPr>
        <p:txBody>
          <a:bodyPr wrap="square">
            <a:spAutoFit/>
          </a:bodyPr>
          <a:lstStyle/>
          <a:p>
            <a:r>
              <a:rPr lang="en-US" sz="1800" b="0" i="0" dirty="0">
                <a:effectLst/>
                <a:latin typeface="Menlo"/>
              </a:rPr>
              <a:t>M2=1:r;</a:t>
            </a:r>
          </a:p>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 1:r</a:t>
            </a:r>
          </a:p>
          <a:p>
            <a:r>
              <a:rPr lang="en-US" sz="1800" b="0" i="0" dirty="0">
                <a:effectLst/>
                <a:latin typeface="Menlo"/>
              </a:rPr>
              <a:t>       M2(1,i)=T/(R*</a:t>
            </a:r>
            <a:r>
              <a:rPr lang="en-US" sz="1800" b="0" i="0" dirty="0" err="1">
                <a:effectLst/>
                <a:latin typeface="Menlo"/>
              </a:rPr>
              <a:t>i</a:t>
            </a:r>
            <a:r>
              <a:rPr lang="en-US" sz="1800" b="0" i="0" dirty="0">
                <a:effectLst/>
                <a:latin typeface="Menlo"/>
              </a:rPr>
              <a:t>*9.81);</a:t>
            </a:r>
          </a:p>
          <a:p>
            <a:r>
              <a:rPr lang="en-US" sz="1800" b="0" i="0" dirty="0">
                <a:solidFill>
                  <a:srgbClr val="0E00FF"/>
                </a:solidFill>
                <a:effectLst/>
                <a:latin typeface="Menlo"/>
              </a:rPr>
              <a:t>end</a:t>
            </a:r>
            <a:endParaRPr lang="en-US" sz="1800" b="0" i="0" dirty="0">
              <a:effectLst/>
              <a:latin typeface="Menlo"/>
            </a:endParaRPr>
          </a:p>
          <a:p>
            <a:r>
              <a:rPr lang="en-US" sz="1800" b="0" i="0" dirty="0">
                <a:effectLst/>
                <a:latin typeface="Menlo"/>
              </a:rPr>
              <a:t>figure;</a:t>
            </a:r>
          </a:p>
          <a:p>
            <a:r>
              <a:rPr lang="en-US" sz="1800" b="0" i="0" dirty="0">
                <a:effectLst/>
                <a:latin typeface="Menlo"/>
              </a:rPr>
              <a:t>plot(a,M2)</a:t>
            </a:r>
          </a:p>
          <a:p>
            <a:r>
              <a:rPr lang="en-US" sz="1800" b="0" i="0" dirty="0">
                <a:effectLst/>
                <a:latin typeface="Menlo"/>
              </a:rPr>
              <a:t>title(</a:t>
            </a:r>
            <a:r>
              <a:rPr lang="en-US" sz="1800" b="0" i="0" dirty="0">
                <a:solidFill>
                  <a:srgbClr val="AA04F9"/>
                </a:solidFill>
                <a:effectLst/>
                <a:latin typeface="Menlo"/>
              </a:rPr>
              <a:t>"variation of max weight lifted up by the torque to the radius of the winch "</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A04F9"/>
                </a:solidFill>
                <a:effectLst/>
                <a:latin typeface="Menlo"/>
              </a:rPr>
              <a:t>"Torque in Nm "</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A04F9"/>
                </a:solidFill>
                <a:effectLst/>
                <a:latin typeface="Menlo"/>
              </a:rPr>
              <a:t>"mass in kg"</a:t>
            </a:r>
            <a:r>
              <a:rPr lang="en-US" sz="1800" b="0" i="0" dirty="0">
                <a:effectLst/>
                <a:latin typeface="Menlo"/>
              </a:rPr>
              <a:t>)</a:t>
            </a:r>
          </a:p>
        </p:txBody>
      </p:sp>
    </p:spTree>
    <p:extLst>
      <p:ext uri="{BB962C8B-B14F-4D97-AF65-F5344CB8AC3E}">
        <p14:creationId xmlns:p14="http://schemas.microsoft.com/office/powerpoint/2010/main" val="664568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95C11-01AF-4A21-8FDD-37748E12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56E06F31-FAC2-4069-8460-906D4FA4A508}"/>
              </a:ext>
            </a:extLst>
          </p:cNvPr>
          <p:cNvSpPr txBox="1"/>
          <p:nvPr/>
        </p:nvSpPr>
        <p:spPr>
          <a:xfrm>
            <a:off x="3015656" y="197609"/>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OUTPUT</a:t>
            </a:r>
          </a:p>
        </p:txBody>
      </p:sp>
      <p:sp>
        <p:nvSpPr>
          <p:cNvPr id="5" name="Rectangle: Rounded Corners 4">
            <a:extLst>
              <a:ext uri="{FF2B5EF4-FFF2-40B4-BE49-F238E27FC236}">
                <a16:creationId xmlns:a16="http://schemas.microsoft.com/office/drawing/2014/main" id="{2E3AF773-D374-47B9-9318-66F9363C6923}"/>
              </a:ext>
            </a:extLst>
          </p:cNvPr>
          <p:cNvSpPr/>
          <p:nvPr/>
        </p:nvSpPr>
        <p:spPr>
          <a:xfrm>
            <a:off x="1943406" y="168788"/>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6" name="Rectangle: Rounded Corners 5">
            <a:extLst>
              <a:ext uri="{FF2B5EF4-FFF2-40B4-BE49-F238E27FC236}">
                <a16:creationId xmlns:a16="http://schemas.microsoft.com/office/drawing/2014/main" id="{B85D60A5-CBA0-40F5-A66E-3D163CD6D291}"/>
              </a:ext>
            </a:extLst>
          </p:cNvPr>
          <p:cNvSpPr/>
          <p:nvPr/>
        </p:nvSpPr>
        <p:spPr>
          <a:xfrm>
            <a:off x="5343478" y="172255"/>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7" name="Graphic 6" descr="Blueprint outline">
            <a:extLst>
              <a:ext uri="{FF2B5EF4-FFF2-40B4-BE49-F238E27FC236}">
                <a16:creationId xmlns:a16="http://schemas.microsoft.com/office/drawing/2014/main" id="{10DECCB4-8B67-4995-9BEC-453F3EEBA1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9760" y="298555"/>
            <a:ext cx="446026" cy="446026"/>
          </a:xfrm>
          <a:prstGeom prst="rect">
            <a:avLst/>
          </a:prstGeom>
        </p:spPr>
      </p:pic>
      <p:pic>
        <p:nvPicPr>
          <p:cNvPr id="8" name="Graphic 7" descr="Blueprint outline">
            <a:extLst>
              <a:ext uri="{FF2B5EF4-FFF2-40B4-BE49-F238E27FC236}">
                <a16:creationId xmlns:a16="http://schemas.microsoft.com/office/drawing/2014/main" id="{265750E0-FC6A-40F5-B52F-730A57F96E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6726" y="297761"/>
            <a:ext cx="446026" cy="446026"/>
          </a:xfrm>
          <a:prstGeom prst="rect">
            <a:avLst/>
          </a:prstGeom>
        </p:spPr>
      </p:pic>
      <p:graphicFrame>
        <p:nvGraphicFramePr>
          <p:cNvPr id="11" name="Object 10">
            <a:extLst>
              <a:ext uri="{FF2B5EF4-FFF2-40B4-BE49-F238E27FC236}">
                <a16:creationId xmlns:a16="http://schemas.microsoft.com/office/drawing/2014/main" id="{E1458658-7974-484B-BA3B-5FBFBC2B6F37}"/>
              </a:ext>
            </a:extLst>
          </p:cNvPr>
          <p:cNvGraphicFramePr>
            <a:graphicFrameLocks noChangeAspect="1"/>
          </p:cNvGraphicFramePr>
          <p:nvPr>
            <p:extLst>
              <p:ext uri="{D42A27DB-BD31-4B8C-83A1-F6EECF244321}">
                <p14:modId xmlns:p14="http://schemas.microsoft.com/office/powerpoint/2010/main" val="905523665"/>
              </p:ext>
            </p:extLst>
          </p:nvPr>
        </p:nvGraphicFramePr>
        <p:xfrm>
          <a:off x="4661877" y="1170220"/>
          <a:ext cx="4932523" cy="1419038"/>
        </p:xfrm>
        <a:graphic>
          <a:graphicData uri="http://schemas.openxmlformats.org/presentationml/2006/ole">
            <mc:AlternateContent xmlns:mc="http://schemas.openxmlformats.org/markup-compatibility/2006">
              <mc:Choice xmlns:v="urn:schemas-microsoft-com:vml" Requires="v">
                <p:oleObj spid="_x0000_s66643" name="Bitmap Image" r:id="rId6" imgW="3977640" imgH="746640" progId="Paint.Picture">
                  <p:embed/>
                </p:oleObj>
              </mc:Choice>
              <mc:Fallback>
                <p:oleObj name="Bitmap Image" r:id="rId6" imgW="3977640" imgH="746640" progId="Paint.Picture">
                  <p:embed/>
                  <p:pic>
                    <p:nvPicPr>
                      <p:cNvPr id="11" name="Object 10">
                        <a:extLst>
                          <a:ext uri="{FF2B5EF4-FFF2-40B4-BE49-F238E27FC236}">
                            <a16:creationId xmlns:a16="http://schemas.microsoft.com/office/drawing/2014/main" id="{E1458658-7974-484B-BA3B-5FBFBC2B6F37}"/>
                          </a:ext>
                        </a:extLst>
                      </p:cNvPr>
                      <p:cNvPicPr/>
                      <p:nvPr/>
                    </p:nvPicPr>
                    <p:blipFill>
                      <a:blip r:embed="rId7"/>
                      <a:stretch>
                        <a:fillRect/>
                      </a:stretch>
                    </p:blipFill>
                    <p:spPr>
                      <a:xfrm>
                        <a:off x="4661877" y="1170220"/>
                        <a:ext cx="4932523" cy="1419038"/>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50342B53-E1DF-4DC2-A548-B9CDB70A09CA}"/>
              </a:ext>
            </a:extLst>
          </p:cNvPr>
          <p:cNvGraphicFramePr>
            <a:graphicFrameLocks noChangeAspect="1"/>
          </p:cNvGraphicFramePr>
          <p:nvPr>
            <p:extLst>
              <p:ext uri="{D42A27DB-BD31-4B8C-83A1-F6EECF244321}">
                <p14:modId xmlns:p14="http://schemas.microsoft.com/office/powerpoint/2010/main" val="589742941"/>
              </p:ext>
            </p:extLst>
          </p:nvPr>
        </p:nvGraphicFramePr>
        <p:xfrm>
          <a:off x="3986900" y="2689411"/>
          <a:ext cx="6057900" cy="3910013"/>
        </p:xfrm>
        <a:graphic>
          <a:graphicData uri="http://schemas.openxmlformats.org/presentationml/2006/ole">
            <mc:AlternateContent xmlns:mc="http://schemas.openxmlformats.org/markup-compatibility/2006">
              <mc:Choice xmlns:v="urn:schemas-microsoft-com:vml" Requires="v">
                <p:oleObj spid="_x0000_s66644" name="Bitmap Image" r:id="rId8" imgW="6058080" imgH="3909240" progId="Paint.Picture">
                  <p:embed/>
                </p:oleObj>
              </mc:Choice>
              <mc:Fallback>
                <p:oleObj name="Bitmap Image" r:id="rId8" imgW="6058080" imgH="3909240" progId="Paint.Picture">
                  <p:embed/>
                  <p:pic>
                    <p:nvPicPr>
                      <p:cNvPr id="12" name="Object 11">
                        <a:extLst>
                          <a:ext uri="{FF2B5EF4-FFF2-40B4-BE49-F238E27FC236}">
                            <a16:creationId xmlns:a16="http://schemas.microsoft.com/office/drawing/2014/main" id="{50342B53-E1DF-4DC2-A548-B9CDB70A09CA}"/>
                          </a:ext>
                        </a:extLst>
                      </p:cNvPr>
                      <p:cNvPicPr/>
                      <p:nvPr/>
                    </p:nvPicPr>
                    <p:blipFill>
                      <a:blip r:embed="rId9"/>
                      <a:stretch>
                        <a:fillRect/>
                      </a:stretch>
                    </p:blipFill>
                    <p:spPr>
                      <a:xfrm>
                        <a:off x="3986900" y="2689411"/>
                        <a:ext cx="6057900" cy="3910013"/>
                      </a:xfrm>
                      <a:prstGeom prst="rect">
                        <a:avLst/>
                      </a:prstGeom>
                    </p:spPr>
                  </p:pic>
                </p:oleObj>
              </mc:Fallback>
            </mc:AlternateContent>
          </a:graphicData>
        </a:graphic>
      </p:graphicFrame>
    </p:spTree>
    <p:extLst>
      <p:ext uri="{BB962C8B-B14F-4D97-AF65-F5344CB8AC3E}">
        <p14:creationId xmlns:p14="http://schemas.microsoft.com/office/powerpoint/2010/main" val="3562411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D9CA46-7603-4F7A-AB4C-18D72AABE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Picture 6">
            <a:extLst>
              <a:ext uri="{FF2B5EF4-FFF2-40B4-BE49-F238E27FC236}">
                <a16:creationId xmlns:a16="http://schemas.microsoft.com/office/drawing/2014/main" id="{98DAC05D-E5A1-4F98-B71D-3537410947BF}"/>
              </a:ext>
            </a:extLst>
          </p:cNvPr>
          <p:cNvPicPr>
            <a:picLocks noChangeAspect="1"/>
          </p:cNvPicPr>
          <p:nvPr/>
        </p:nvPicPr>
        <p:blipFill>
          <a:blip r:embed="rId3"/>
          <a:stretch>
            <a:fillRect/>
          </a:stretch>
        </p:blipFill>
        <p:spPr>
          <a:xfrm>
            <a:off x="2026024" y="233081"/>
            <a:ext cx="4760258" cy="6463553"/>
          </a:xfrm>
          <a:prstGeom prst="rect">
            <a:avLst/>
          </a:prstGeom>
          <a:solidFill>
            <a:srgbClr val="FFFFFF">
              <a:shade val="85000"/>
            </a:srgbClr>
          </a:solidFill>
          <a:ln w="19050" cap="sq">
            <a:solidFill>
              <a:schemeClr val="tx2"/>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C350A2A7-0B2C-4500-8295-A38DD7FD48C0}"/>
              </a:ext>
            </a:extLst>
          </p:cNvPr>
          <p:cNvPicPr>
            <a:picLocks noChangeAspect="1"/>
          </p:cNvPicPr>
          <p:nvPr/>
        </p:nvPicPr>
        <p:blipFill>
          <a:blip r:embed="rId4"/>
          <a:stretch>
            <a:fillRect/>
          </a:stretch>
        </p:blipFill>
        <p:spPr>
          <a:xfrm>
            <a:off x="7189694" y="233081"/>
            <a:ext cx="4455722" cy="6463552"/>
          </a:xfrm>
          <a:prstGeom prst="rect">
            <a:avLst/>
          </a:prstGeom>
          <a:ln w="19050">
            <a:solidFill>
              <a:schemeClr val="tx1"/>
            </a:solidFill>
          </a:ln>
        </p:spPr>
      </p:pic>
    </p:spTree>
    <p:extLst>
      <p:ext uri="{BB962C8B-B14F-4D97-AF65-F5344CB8AC3E}">
        <p14:creationId xmlns:p14="http://schemas.microsoft.com/office/powerpoint/2010/main" val="3722925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EDB65A-2469-43E9-A6A4-FE7502DED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4" name="Object 3">
            <a:extLst>
              <a:ext uri="{FF2B5EF4-FFF2-40B4-BE49-F238E27FC236}">
                <a16:creationId xmlns:a16="http://schemas.microsoft.com/office/drawing/2014/main" id="{4B17350E-AFB6-4118-BCB5-EEB068F25F07}"/>
              </a:ext>
            </a:extLst>
          </p:cNvPr>
          <p:cNvGraphicFramePr>
            <a:graphicFrameLocks noChangeAspect="1"/>
          </p:cNvGraphicFramePr>
          <p:nvPr>
            <p:extLst>
              <p:ext uri="{D42A27DB-BD31-4B8C-83A1-F6EECF244321}">
                <p14:modId xmlns:p14="http://schemas.microsoft.com/office/powerpoint/2010/main" val="1399908377"/>
              </p:ext>
            </p:extLst>
          </p:nvPr>
        </p:nvGraphicFramePr>
        <p:xfrm>
          <a:off x="2219698" y="369420"/>
          <a:ext cx="5077572" cy="930462"/>
        </p:xfrm>
        <a:graphic>
          <a:graphicData uri="http://schemas.openxmlformats.org/presentationml/2006/ole">
            <mc:AlternateContent xmlns:mc="http://schemas.openxmlformats.org/markup-compatibility/2006">
              <mc:Choice xmlns:v="urn:schemas-microsoft-com:vml" Requires="v">
                <p:oleObj spid="_x0000_s58451" name="Bitmap Image" r:id="rId4" imgW="3573720" imgH="594360" progId="Paint.Picture">
                  <p:embed/>
                </p:oleObj>
              </mc:Choice>
              <mc:Fallback>
                <p:oleObj name="Bitmap Image" r:id="rId4" imgW="3573720" imgH="594360" progId="Paint.Picture">
                  <p:embed/>
                  <p:pic>
                    <p:nvPicPr>
                      <p:cNvPr id="4" name="Object 3">
                        <a:extLst>
                          <a:ext uri="{FF2B5EF4-FFF2-40B4-BE49-F238E27FC236}">
                            <a16:creationId xmlns:a16="http://schemas.microsoft.com/office/drawing/2014/main" id="{4B17350E-AFB6-4118-BCB5-EEB068F25F07}"/>
                          </a:ext>
                        </a:extLst>
                      </p:cNvPr>
                      <p:cNvPicPr/>
                      <p:nvPr/>
                    </p:nvPicPr>
                    <p:blipFill>
                      <a:blip r:embed="rId5"/>
                      <a:stretch>
                        <a:fillRect/>
                      </a:stretch>
                    </p:blipFill>
                    <p:spPr>
                      <a:xfrm>
                        <a:off x="2219698" y="369420"/>
                        <a:ext cx="5077572" cy="93046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4CC2CFF-B3BD-4839-90E4-491DBFEC7817}"/>
              </a:ext>
            </a:extLst>
          </p:cNvPr>
          <p:cNvGraphicFramePr>
            <a:graphicFrameLocks noChangeAspect="1"/>
          </p:cNvGraphicFramePr>
          <p:nvPr>
            <p:extLst>
              <p:ext uri="{D42A27DB-BD31-4B8C-83A1-F6EECF244321}">
                <p14:modId xmlns:p14="http://schemas.microsoft.com/office/powerpoint/2010/main" val="1313478723"/>
              </p:ext>
            </p:extLst>
          </p:nvPr>
        </p:nvGraphicFramePr>
        <p:xfrm>
          <a:off x="2262934" y="2108853"/>
          <a:ext cx="4828148" cy="3940175"/>
        </p:xfrm>
        <a:graphic>
          <a:graphicData uri="http://schemas.openxmlformats.org/presentationml/2006/ole">
            <mc:AlternateContent xmlns:mc="http://schemas.openxmlformats.org/markup-compatibility/2006">
              <mc:Choice xmlns:v="urn:schemas-microsoft-com:vml" Requires="v">
                <p:oleObj spid="_x0000_s58452" name="Bitmap Image" r:id="rId6" imgW="4991040" imgH="3939480" progId="Paint.Picture">
                  <p:embed/>
                </p:oleObj>
              </mc:Choice>
              <mc:Fallback>
                <p:oleObj name="Bitmap Image" r:id="rId6" imgW="4991040" imgH="3939480" progId="Paint.Picture">
                  <p:embed/>
                  <p:pic>
                    <p:nvPicPr>
                      <p:cNvPr id="5" name="Object 4">
                        <a:extLst>
                          <a:ext uri="{FF2B5EF4-FFF2-40B4-BE49-F238E27FC236}">
                            <a16:creationId xmlns:a16="http://schemas.microsoft.com/office/drawing/2014/main" id="{94CC2CFF-B3BD-4839-90E4-491DBFEC7817}"/>
                          </a:ext>
                        </a:extLst>
                      </p:cNvPr>
                      <p:cNvPicPr/>
                      <p:nvPr/>
                    </p:nvPicPr>
                    <p:blipFill>
                      <a:blip r:embed="rId7"/>
                      <a:stretch>
                        <a:fillRect/>
                      </a:stretch>
                    </p:blipFill>
                    <p:spPr>
                      <a:xfrm>
                        <a:off x="2262934" y="2108853"/>
                        <a:ext cx="4828148" cy="3940175"/>
                      </a:xfrm>
                      <a:prstGeom prst="rect">
                        <a:avLst/>
                      </a:prstGeom>
                    </p:spPr>
                  </p:pic>
                </p:oleObj>
              </mc:Fallback>
            </mc:AlternateContent>
          </a:graphicData>
        </a:graphic>
      </p:graphicFrame>
      <p:graphicFrame>
        <p:nvGraphicFramePr>
          <p:cNvPr id="6" name="Table 5">
            <a:extLst>
              <a:ext uri="{FF2B5EF4-FFF2-40B4-BE49-F238E27FC236}">
                <a16:creationId xmlns:a16="http://schemas.microsoft.com/office/drawing/2014/main" id="{059199FA-7862-42C6-80AD-8343030FEE7F}"/>
              </a:ext>
            </a:extLst>
          </p:cNvPr>
          <p:cNvGraphicFramePr>
            <a:graphicFrameLocks noGrp="1"/>
          </p:cNvGraphicFramePr>
          <p:nvPr>
            <p:extLst>
              <p:ext uri="{D42A27DB-BD31-4B8C-83A1-F6EECF244321}">
                <p14:modId xmlns:p14="http://schemas.microsoft.com/office/powerpoint/2010/main" val="773317368"/>
              </p:ext>
            </p:extLst>
          </p:nvPr>
        </p:nvGraphicFramePr>
        <p:xfrm>
          <a:off x="7413648" y="1728311"/>
          <a:ext cx="4590093" cy="3006932"/>
        </p:xfrm>
        <a:graphic>
          <a:graphicData uri="http://schemas.openxmlformats.org/drawingml/2006/table">
            <a:tbl>
              <a:tblPr firstRow="1" bandRow="1">
                <a:tableStyleId>{5C22544A-7EE6-4342-B048-85BDC9FD1C3A}</a:tableStyleId>
              </a:tblPr>
              <a:tblGrid>
                <a:gridCol w="4590093">
                  <a:extLst>
                    <a:ext uri="{9D8B030D-6E8A-4147-A177-3AD203B41FA5}">
                      <a16:colId xmlns:a16="http://schemas.microsoft.com/office/drawing/2014/main" val="2713207551"/>
                    </a:ext>
                  </a:extLst>
                </a:gridCol>
              </a:tblGrid>
              <a:tr h="586547">
                <a:tc>
                  <a:txBody>
                    <a:bodyPr/>
                    <a:lstStyle/>
                    <a:p>
                      <a:r>
                        <a:rPr lang="en-IN" dirty="0">
                          <a:solidFill>
                            <a:schemeClr val="accent6">
                              <a:lumMod val="50000"/>
                            </a:schemeClr>
                          </a:solidFill>
                        </a:rPr>
                        <a:t>   CONCEPTS USED IN THE  QUESTION</a:t>
                      </a:r>
                    </a:p>
                  </a:txBody>
                  <a:tcPr/>
                </a:tc>
                <a:extLst>
                  <a:ext uri="{0D108BD9-81ED-4DB2-BD59-A6C34878D82A}">
                    <a16:rowId xmlns:a16="http://schemas.microsoft.com/office/drawing/2014/main" val="2098168207"/>
                  </a:ext>
                </a:extLst>
              </a:tr>
              <a:tr h="806795">
                <a:tc>
                  <a:txBody>
                    <a:bodyPr/>
                    <a:lstStyle/>
                    <a:p>
                      <a:r>
                        <a:rPr lang="en-IN" dirty="0">
                          <a:solidFill>
                            <a:schemeClr val="accent6"/>
                          </a:solidFill>
                        </a:rPr>
                        <a:t>1.TORQUE </a:t>
                      </a:r>
                    </a:p>
                  </a:txBody>
                  <a:tcPr/>
                </a:tc>
                <a:extLst>
                  <a:ext uri="{0D108BD9-81ED-4DB2-BD59-A6C34878D82A}">
                    <a16:rowId xmlns:a16="http://schemas.microsoft.com/office/drawing/2014/main" val="4223281572"/>
                  </a:ext>
                </a:extLst>
              </a:tr>
              <a:tr h="806795">
                <a:tc>
                  <a:txBody>
                    <a:bodyPr/>
                    <a:lstStyle/>
                    <a:p>
                      <a:r>
                        <a:rPr lang="en-IN" dirty="0">
                          <a:solidFill>
                            <a:schemeClr val="accent6"/>
                          </a:solidFill>
                        </a:rPr>
                        <a:t>2.POWER PRODUCED BY A TORQUE</a:t>
                      </a:r>
                    </a:p>
                  </a:txBody>
                  <a:tcPr/>
                </a:tc>
                <a:extLst>
                  <a:ext uri="{0D108BD9-81ED-4DB2-BD59-A6C34878D82A}">
                    <a16:rowId xmlns:a16="http://schemas.microsoft.com/office/drawing/2014/main" val="85906083"/>
                  </a:ext>
                </a:extLst>
              </a:tr>
              <a:tr h="806795">
                <a:tc>
                  <a:txBody>
                    <a:bodyPr/>
                    <a:lstStyle/>
                    <a:p>
                      <a:r>
                        <a:rPr lang="en-IN" dirty="0">
                          <a:solidFill>
                            <a:schemeClr val="accent6"/>
                          </a:solidFill>
                        </a:rPr>
                        <a:t>3.FORCE EQUILIBRIUM</a:t>
                      </a:r>
                    </a:p>
                  </a:txBody>
                  <a:tcPr/>
                </a:tc>
                <a:extLst>
                  <a:ext uri="{0D108BD9-81ED-4DB2-BD59-A6C34878D82A}">
                    <a16:rowId xmlns:a16="http://schemas.microsoft.com/office/drawing/2014/main" val="3762320281"/>
                  </a:ext>
                </a:extLst>
              </a:tr>
            </a:tbl>
          </a:graphicData>
        </a:graphic>
      </p:graphicFrame>
    </p:spTree>
    <p:extLst>
      <p:ext uri="{BB962C8B-B14F-4D97-AF65-F5344CB8AC3E}">
        <p14:creationId xmlns:p14="http://schemas.microsoft.com/office/powerpoint/2010/main" val="3150786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363509-E3C0-4202-82B6-EEE2D69A9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026E4110-FBB8-46F3-938E-AF90EB5B7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363DC007-2B96-428B-9EAB-9CC40BB58FFC}"/>
              </a:ext>
            </a:extLst>
          </p:cNvPr>
          <p:cNvSpPr txBox="1"/>
          <p:nvPr/>
        </p:nvSpPr>
        <p:spPr>
          <a:xfrm>
            <a:off x="4769223" y="188259"/>
            <a:ext cx="2653553"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lIns="91440" tIns="45720" rIns="91440" bIns="45720" rtlCol="0" anchor="t">
            <a:spAutoFit/>
          </a:bodyPr>
          <a:lstStyle/>
          <a:p>
            <a:r>
              <a:rPr lang="en-IN" sz="3600" dirty="0"/>
              <a:t>PROBLEM - 6</a:t>
            </a:r>
          </a:p>
        </p:txBody>
      </p:sp>
      <p:sp>
        <p:nvSpPr>
          <p:cNvPr id="6" name="Rectangle: Rounded Corners 5">
            <a:extLst>
              <a:ext uri="{FF2B5EF4-FFF2-40B4-BE49-F238E27FC236}">
                <a16:creationId xmlns:a16="http://schemas.microsoft.com/office/drawing/2014/main" id="{137095D6-6F8E-4998-90E8-466BBAB43A76}"/>
              </a:ext>
            </a:extLst>
          </p:cNvPr>
          <p:cNvSpPr/>
          <p:nvPr/>
        </p:nvSpPr>
        <p:spPr>
          <a:xfrm>
            <a:off x="3653432"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7" name="Graphic 6" descr="Ruler outline">
            <a:extLst>
              <a:ext uri="{FF2B5EF4-FFF2-40B4-BE49-F238E27FC236}">
                <a16:creationId xmlns:a16="http://schemas.microsoft.com/office/drawing/2014/main" id="{134A424E-224D-42E4-BDF0-826944C98F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6680" y="317232"/>
            <a:ext cx="446026" cy="446026"/>
          </a:xfrm>
          <a:prstGeom prst="rect">
            <a:avLst/>
          </a:prstGeom>
        </p:spPr>
      </p:pic>
      <p:sp>
        <p:nvSpPr>
          <p:cNvPr id="8" name="Rectangle: Rounded Corners 7">
            <a:extLst>
              <a:ext uri="{FF2B5EF4-FFF2-40B4-BE49-F238E27FC236}">
                <a16:creationId xmlns:a16="http://schemas.microsoft.com/office/drawing/2014/main" id="{81970760-D9DE-4F7B-AFBF-0F30AF61A5D0}"/>
              </a:ext>
            </a:extLst>
          </p:cNvPr>
          <p:cNvSpPr/>
          <p:nvPr/>
        </p:nvSpPr>
        <p:spPr>
          <a:xfrm>
            <a:off x="7799293"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9" name="Graphic 8" descr="Ruler outline">
            <a:extLst>
              <a:ext uri="{FF2B5EF4-FFF2-40B4-BE49-F238E27FC236}">
                <a16:creationId xmlns:a16="http://schemas.microsoft.com/office/drawing/2014/main" id="{02F0C38D-FA1E-4612-8BCE-852746CE61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541" y="317232"/>
            <a:ext cx="446026" cy="446026"/>
          </a:xfrm>
          <a:prstGeom prst="rect">
            <a:avLst/>
          </a:prstGeom>
        </p:spPr>
      </p:pic>
      <p:sp>
        <p:nvSpPr>
          <p:cNvPr id="16" name="TextBox 15">
            <a:extLst>
              <a:ext uri="{FF2B5EF4-FFF2-40B4-BE49-F238E27FC236}">
                <a16:creationId xmlns:a16="http://schemas.microsoft.com/office/drawing/2014/main" id="{5C105E8D-6DB6-4264-B8EE-41881FA3BB29}"/>
              </a:ext>
            </a:extLst>
          </p:cNvPr>
          <p:cNvSpPr txBox="1"/>
          <p:nvPr/>
        </p:nvSpPr>
        <p:spPr>
          <a:xfrm>
            <a:off x="2168416" y="1205528"/>
            <a:ext cx="10023584" cy="5223892"/>
          </a:xfrm>
          <a:prstGeom prst="rect">
            <a:avLst/>
          </a:prstGeom>
        </p:spPr>
        <p:txBody>
          <a:bodyPr vert="horz" lIns="91440" tIns="45720" rIns="91440" bIns="45720" rtlCol="0">
            <a:normAutofit/>
          </a:bodyPr>
          <a:lstStyle/>
          <a:p>
            <a:pPr>
              <a:spcAft>
                <a:spcPts val="800"/>
              </a:spcAft>
              <a:buFont typeface="Arial" panose="020B0604020202020204" pitchFamily="34" charset="0"/>
            </a:pPr>
            <a:r>
              <a:rPr lang="en-US" sz="2000" dirty="0"/>
              <a:t>A Complex structure is given below. The total height of the structure is 2.5 inch. The base length of the structure is 2 inch.  Find out the moment of inertia of the given structure with respect to an axis  passing through the centroid of the figure. Using </a:t>
            </a:r>
            <a:r>
              <a:rPr lang="en-US" sz="2000" dirty="0" err="1"/>
              <a:t>matlab</a:t>
            </a:r>
            <a:r>
              <a:rPr lang="en-US" sz="2000" dirty="0"/>
              <a:t>-</a:t>
            </a:r>
          </a:p>
          <a:p>
            <a:pPr marL="342900" indent="-342900">
              <a:spcAft>
                <a:spcPts val="800"/>
              </a:spcAft>
              <a:buFont typeface="+mj-lt"/>
              <a:buAutoNum type="alphaLcParenR"/>
            </a:pPr>
            <a:r>
              <a:rPr lang="en-US" sz="2000" dirty="0"/>
              <a:t>Get the base as an input from the user and find out the moment of inertia of the figure with respect to the x axis </a:t>
            </a:r>
          </a:p>
          <a:p>
            <a:pPr marL="342900" indent="-342900">
              <a:spcAft>
                <a:spcPts val="800"/>
              </a:spcAft>
              <a:buFont typeface="+mj-lt"/>
              <a:buAutoNum type="alphaLcParenR"/>
            </a:pPr>
            <a:r>
              <a:rPr lang="en-US" sz="2000" dirty="0"/>
              <a:t>Plot a variation of the moment of inertia of the structure with respect to the x axis with the variation of base from 1 to the given input</a:t>
            </a:r>
          </a:p>
        </p:txBody>
      </p:sp>
      <p:pic>
        <p:nvPicPr>
          <p:cNvPr id="18" name="Picture 17">
            <a:extLst>
              <a:ext uri="{FF2B5EF4-FFF2-40B4-BE49-F238E27FC236}">
                <a16:creationId xmlns:a16="http://schemas.microsoft.com/office/drawing/2014/main" id="{20575447-020A-4EA4-86D7-F06B8EF1856E}"/>
              </a:ext>
            </a:extLst>
          </p:cNvPr>
          <p:cNvPicPr>
            <a:picLocks noChangeAspect="1"/>
          </p:cNvPicPr>
          <p:nvPr/>
        </p:nvPicPr>
        <p:blipFill>
          <a:blip r:embed="rId5"/>
          <a:stretch>
            <a:fillRect/>
          </a:stretch>
        </p:blipFill>
        <p:spPr>
          <a:xfrm>
            <a:off x="4048469" y="3778629"/>
            <a:ext cx="5145304" cy="2762139"/>
          </a:xfrm>
          <a:prstGeom prst="rect">
            <a:avLst/>
          </a:prstGeom>
        </p:spPr>
      </p:pic>
    </p:spTree>
    <p:extLst>
      <p:ext uri="{BB962C8B-B14F-4D97-AF65-F5344CB8AC3E}">
        <p14:creationId xmlns:p14="http://schemas.microsoft.com/office/powerpoint/2010/main" val="2358543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687A6-5DFD-4982-95FF-6B4BF680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1A23F579-A4D2-4585-9129-AE5FF658DC38}"/>
              </a:ext>
            </a:extLst>
          </p:cNvPr>
          <p:cNvSpPr txBox="1"/>
          <p:nvPr/>
        </p:nvSpPr>
        <p:spPr>
          <a:xfrm>
            <a:off x="3576918" y="107160"/>
            <a:ext cx="5889812"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THEORITICAL CALCULATIONS</a:t>
            </a:r>
          </a:p>
        </p:txBody>
      </p:sp>
      <p:sp>
        <p:nvSpPr>
          <p:cNvPr id="5" name="Rectangle: Rounded Corners 4">
            <a:extLst>
              <a:ext uri="{FF2B5EF4-FFF2-40B4-BE49-F238E27FC236}">
                <a16:creationId xmlns:a16="http://schemas.microsoft.com/office/drawing/2014/main" id="{0B0520B4-7532-4377-8AD6-F174EEA086BC}"/>
              </a:ext>
            </a:extLst>
          </p:cNvPr>
          <p:cNvSpPr/>
          <p:nvPr/>
        </p:nvSpPr>
        <p:spPr>
          <a:xfrm>
            <a:off x="2532843" y="4951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6" name="Graphic 5" descr="Ruler outline">
            <a:extLst>
              <a:ext uri="{FF2B5EF4-FFF2-40B4-BE49-F238E27FC236}">
                <a16:creationId xmlns:a16="http://schemas.microsoft.com/office/drawing/2014/main" id="{6307C3CD-054C-4980-9EC6-32BAB4DE82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6091" y="178492"/>
            <a:ext cx="446026" cy="446026"/>
          </a:xfrm>
          <a:prstGeom prst="rect">
            <a:avLst/>
          </a:prstGeom>
        </p:spPr>
      </p:pic>
      <p:sp>
        <p:nvSpPr>
          <p:cNvPr id="7" name="Rectangle: Rounded Corners 6">
            <a:extLst>
              <a:ext uri="{FF2B5EF4-FFF2-40B4-BE49-F238E27FC236}">
                <a16:creationId xmlns:a16="http://schemas.microsoft.com/office/drawing/2014/main" id="{99909DB2-7E1A-494D-A4C6-BCDA84F5086C}"/>
              </a:ext>
            </a:extLst>
          </p:cNvPr>
          <p:cNvSpPr/>
          <p:nvPr/>
        </p:nvSpPr>
        <p:spPr>
          <a:xfrm>
            <a:off x="9758283" y="107160"/>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Ruler outline">
            <a:extLst>
              <a:ext uri="{FF2B5EF4-FFF2-40B4-BE49-F238E27FC236}">
                <a16:creationId xmlns:a16="http://schemas.microsoft.com/office/drawing/2014/main" id="{85BFD8CD-46D5-4093-B131-4631DA2D62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1531" y="236133"/>
            <a:ext cx="446026" cy="446026"/>
          </a:xfrm>
          <a:prstGeom prst="rect">
            <a:avLst/>
          </a:prstGeom>
        </p:spPr>
      </p:pic>
      <p:pic>
        <p:nvPicPr>
          <p:cNvPr id="9" name="Picture 9" descr="Diagram&#10;&#10;Description automatically generated">
            <a:extLst>
              <a:ext uri="{FF2B5EF4-FFF2-40B4-BE49-F238E27FC236}">
                <a16:creationId xmlns:a16="http://schemas.microsoft.com/office/drawing/2014/main" id="{07FF0B68-E2D8-4035-85A8-774B7E3B4762}"/>
              </a:ext>
            </a:extLst>
          </p:cNvPr>
          <p:cNvPicPr>
            <a:picLocks noChangeAspect="1"/>
          </p:cNvPicPr>
          <p:nvPr/>
        </p:nvPicPr>
        <p:blipFill>
          <a:blip r:embed="rId5"/>
          <a:stretch>
            <a:fillRect/>
          </a:stretch>
        </p:blipFill>
        <p:spPr>
          <a:xfrm>
            <a:off x="1965767" y="859854"/>
            <a:ext cx="4556567" cy="5697732"/>
          </a:xfrm>
          <a:prstGeom prst="rect">
            <a:avLst/>
          </a:prstGeom>
        </p:spPr>
      </p:pic>
      <p:pic>
        <p:nvPicPr>
          <p:cNvPr id="10" name="Picture 10" descr="Diagram&#10;&#10;Description automatically generated">
            <a:extLst>
              <a:ext uri="{FF2B5EF4-FFF2-40B4-BE49-F238E27FC236}">
                <a16:creationId xmlns:a16="http://schemas.microsoft.com/office/drawing/2014/main" id="{3EF0F135-0BCF-47F1-8047-99471BC36C3D}"/>
              </a:ext>
            </a:extLst>
          </p:cNvPr>
          <p:cNvPicPr>
            <a:picLocks noChangeAspect="1"/>
          </p:cNvPicPr>
          <p:nvPr/>
        </p:nvPicPr>
        <p:blipFill>
          <a:blip r:embed="rId6"/>
          <a:stretch>
            <a:fillRect/>
          </a:stretch>
        </p:blipFill>
        <p:spPr>
          <a:xfrm>
            <a:off x="7232248" y="1049856"/>
            <a:ext cx="4132162" cy="5269502"/>
          </a:xfrm>
          <a:prstGeom prst="rect">
            <a:avLst/>
          </a:prstGeom>
        </p:spPr>
      </p:pic>
    </p:spTree>
    <p:extLst>
      <p:ext uri="{BB962C8B-B14F-4D97-AF65-F5344CB8AC3E}">
        <p14:creationId xmlns:p14="http://schemas.microsoft.com/office/powerpoint/2010/main" val="703290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687A6-5DFD-4982-95FF-6B4BF680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Rounded Corners 4">
            <a:extLst>
              <a:ext uri="{FF2B5EF4-FFF2-40B4-BE49-F238E27FC236}">
                <a16:creationId xmlns:a16="http://schemas.microsoft.com/office/drawing/2014/main" id="{0B0520B4-7532-4377-8AD6-F174EEA086BC}"/>
              </a:ext>
            </a:extLst>
          </p:cNvPr>
          <p:cNvSpPr/>
          <p:nvPr/>
        </p:nvSpPr>
        <p:spPr>
          <a:xfrm>
            <a:off x="2532843" y="4951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6" name="Graphic 5" descr="Ruler outline">
            <a:extLst>
              <a:ext uri="{FF2B5EF4-FFF2-40B4-BE49-F238E27FC236}">
                <a16:creationId xmlns:a16="http://schemas.microsoft.com/office/drawing/2014/main" id="{6307C3CD-054C-4980-9EC6-32BAB4DE82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6091" y="178492"/>
            <a:ext cx="446026" cy="446026"/>
          </a:xfrm>
          <a:prstGeom prst="rect">
            <a:avLst/>
          </a:prstGeom>
        </p:spPr>
      </p:pic>
      <p:sp>
        <p:nvSpPr>
          <p:cNvPr id="7" name="Rectangle: Rounded Corners 6">
            <a:extLst>
              <a:ext uri="{FF2B5EF4-FFF2-40B4-BE49-F238E27FC236}">
                <a16:creationId xmlns:a16="http://schemas.microsoft.com/office/drawing/2014/main" id="{99909DB2-7E1A-494D-A4C6-BCDA84F5086C}"/>
              </a:ext>
            </a:extLst>
          </p:cNvPr>
          <p:cNvSpPr/>
          <p:nvPr/>
        </p:nvSpPr>
        <p:spPr>
          <a:xfrm>
            <a:off x="9758283" y="107160"/>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Ruler outline">
            <a:extLst>
              <a:ext uri="{FF2B5EF4-FFF2-40B4-BE49-F238E27FC236}">
                <a16:creationId xmlns:a16="http://schemas.microsoft.com/office/drawing/2014/main" id="{85BFD8CD-46D5-4093-B131-4631DA2D62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1531" y="236133"/>
            <a:ext cx="446026" cy="446026"/>
          </a:xfrm>
          <a:prstGeom prst="rect">
            <a:avLst/>
          </a:prstGeom>
        </p:spPr>
      </p:pic>
      <p:pic>
        <p:nvPicPr>
          <p:cNvPr id="2" name="Picture 10" descr="Diagram, schematic&#10;&#10;Description automatically generated">
            <a:extLst>
              <a:ext uri="{FF2B5EF4-FFF2-40B4-BE49-F238E27FC236}">
                <a16:creationId xmlns:a16="http://schemas.microsoft.com/office/drawing/2014/main" id="{DA8321F7-C1C4-4BEE-8F6D-BA751FC3C81E}"/>
              </a:ext>
            </a:extLst>
          </p:cNvPr>
          <p:cNvPicPr>
            <a:picLocks noChangeAspect="1"/>
          </p:cNvPicPr>
          <p:nvPr/>
        </p:nvPicPr>
        <p:blipFill>
          <a:blip r:embed="rId5"/>
          <a:stretch>
            <a:fillRect/>
          </a:stretch>
        </p:blipFill>
        <p:spPr>
          <a:xfrm>
            <a:off x="2370881" y="932598"/>
            <a:ext cx="3842793" cy="5561891"/>
          </a:xfrm>
          <a:prstGeom prst="rect">
            <a:avLst/>
          </a:prstGeom>
        </p:spPr>
      </p:pic>
      <p:pic>
        <p:nvPicPr>
          <p:cNvPr id="11" name="Picture 11" descr="Diagram&#10;&#10;Description automatically generated">
            <a:extLst>
              <a:ext uri="{FF2B5EF4-FFF2-40B4-BE49-F238E27FC236}">
                <a16:creationId xmlns:a16="http://schemas.microsoft.com/office/drawing/2014/main" id="{439D59DE-CA76-4F41-B0F4-710F47DFE0DE}"/>
              </a:ext>
            </a:extLst>
          </p:cNvPr>
          <p:cNvPicPr>
            <a:picLocks noChangeAspect="1"/>
          </p:cNvPicPr>
          <p:nvPr/>
        </p:nvPicPr>
        <p:blipFill>
          <a:blip r:embed="rId6"/>
          <a:stretch>
            <a:fillRect/>
          </a:stretch>
        </p:blipFill>
        <p:spPr>
          <a:xfrm>
            <a:off x="7386578" y="973110"/>
            <a:ext cx="4218971" cy="5509806"/>
          </a:xfrm>
          <a:prstGeom prst="rect">
            <a:avLst/>
          </a:prstGeom>
        </p:spPr>
      </p:pic>
    </p:spTree>
    <p:extLst>
      <p:ext uri="{BB962C8B-B14F-4D97-AF65-F5344CB8AC3E}">
        <p14:creationId xmlns:p14="http://schemas.microsoft.com/office/powerpoint/2010/main" val="3249959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687A6-5DFD-4982-95FF-6B4BF680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Rounded Corners 4">
            <a:extLst>
              <a:ext uri="{FF2B5EF4-FFF2-40B4-BE49-F238E27FC236}">
                <a16:creationId xmlns:a16="http://schemas.microsoft.com/office/drawing/2014/main" id="{0B0520B4-7532-4377-8AD6-F174EEA086BC}"/>
              </a:ext>
            </a:extLst>
          </p:cNvPr>
          <p:cNvSpPr/>
          <p:nvPr/>
        </p:nvSpPr>
        <p:spPr>
          <a:xfrm>
            <a:off x="2532843" y="4951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6" name="Graphic 5" descr="Ruler outline">
            <a:extLst>
              <a:ext uri="{FF2B5EF4-FFF2-40B4-BE49-F238E27FC236}">
                <a16:creationId xmlns:a16="http://schemas.microsoft.com/office/drawing/2014/main" id="{6307C3CD-054C-4980-9EC6-32BAB4DE82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6091" y="178492"/>
            <a:ext cx="446026" cy="446026"/>
          </a:xfrm>
          <a:prstGeom prst="rect">
            <a:avLst/>
          </a:prstGeom>
        </p:spPr>
      </p:pic>
      <p:sp>
        <p:nvSpPr>
          <p:cNvPr id="7" name="Rectangle: Rounded Corners 6">
            <a:extLst>
              <a:ext uri="{FF2B5EF4-FFF2-40B4-BE49-F238E27FC236}">
                <a16:creationId xmlns:a16="http://schemas.microsoft.com/office/drawing/2014/main" id="{99909DB2-7E1A-494D-A4C6-BCDA84F5086C}"/>
              </a:ext>
            </a:extLst>
          </p:cNvPr>
          <p:cNvSpPr/>
          <p:nvPr/>
        </p:nvSpPr>
        <p:spPr>
          <a:xfrm>
            <a:off x="9758283" y="107160"/>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Ruler outline">
            <a:extLst>
              <a:ext uri="{FF2B5EF4-FFF2-40B4-BE49-F238E27FC236}">
                <a16:creationId xmlns:a16="http://schemas.microsoft.com/office/drawing/2014/main" id="{85BFD8CD-46D5-4093-B131-4631DA2D62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1531" y="236133"/>
            <a:ext cx="446026" cy="446026"/>
          </a:xfrm>
          <a:prstGeom prst="rect">
            <a:avLst/>
          </a:prstGeom>
        </p:spPr>
      </p:pic>
      <p:pic>
        <p:nvPicPr>
          <p:cNvPr id="2" name="Picture 10">
            <a:extLst>
              <a:ext uri="{FF2B5EF4-FFF2-40B4-BE49-F238E27FC236}">
                <a16:creationId xmlns:a16="http://schemas.microsoft.com/office/drawing/2014/main" id="{7E1A92B6-E2E9-40F6-8A35-98CDD8CC79C7}"/>
              </a:ext>
            </a:extLst>
          </p:cNvPr>
          <p:cNvPicPr>
            <a:picLocks noChangeAspect="1"/>
          </p:cNvPicPr>
          <p:nvPr/>
        </p:nvPicPr>
        <p:blipFill>
          <a:blip r:embed="rId5"/>
          <a:stretch>
            <a:fillRect/>
          </a:stretch>
        </p:blipFill>
        <p:spPr>
          <a:xfrm>
            <a:off x="2177970" y="1042236"/>
            <a:ext cx="4884515" cy="5535528"/>
          </a:xfrm>
          <a:prstGeom prst="rect">
            <a:avLst/>
          </a:prstGeom>
        </p:spPr>
      </p:pic>
      <p:pic>
        <p:nvPicPr>
          <p:cNvPr id="11" name="Picture 11" descr="Text, letter&#10;&#10;Description automatically generated">
            <a:extLst>
              <a:ext uri="{FF2B5EF4-FFF2-40B4-BE49-F238E27FC236}">
                <a16:creationId xmlns:a16="http://schemas.microsoft.com/office/drawing/2014/main" id="{8893D4C4-A85C-4DFB-A5CE-408A9AA6318C}"/>
              </a:ext>
            </a:extLst>
          </p:cNvPr>
          <p:cNvPicPr>
            <a:picLocks noChangeAspect="1"/>
          </p:cNvPicPr>
          <p:nvPr/>
        </p:nvPicPr>
        <p:blipFill>
          <a:blip r:embed="rId6"/>
          <a:stretch>
            <a:fillRect/>
          </a:stretch>
        </p:blipFill>
        <p:spPr>
          <a:xfrm>
            <a:off x="7058627" y="1260532"/>
            <a:ext cx="4431174" cy="4944607"/>
          </a:xfrm>
          <a:prstGeom prst="rect">
            <a:avLst/>
          </a:prstGeom>
        </p:spPr>
      </p:pic>
    </p:spTree>
    <p:extLst>
      <p:ext uri="{BB962C8B-B14F-4D97-AF65-F5344CB8AC3E}">
        <p14:creationId xmlns:p14="http://schemas.microsoft.com/office/powerpoint/2010/main" val="3357289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687A6-5DFD-4982-95FF-6B4BF6801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9" descr="Diagram&#10;&#10;Description automatically generated">
            <a:extLst>
              <a:ext uri="{FF2B5EF4-FFF2-40B4-BE49-F238E27FC236}">
                <a16:creationId xmlns:a16="http://schemas.microsoft.com/office/drawing/2014/main" id="{AC9440A0-232E-49F2-99A0-D964EAB209D1}"/>
              </a:ext>
            </a:extLst>
          </p:cNvPr>
          <p:cNvPicPr>
            <a:picLocks noChangeAspect="1"/>
          </p:cNvPicPr>
          <p:nvPr/>
        </p:nvPicPr>
        <p:blipFill>
          <a:blip r:embed="rId3"/>
          <a:stretch>
            <a:fillRect/>
          </a:stretch>
        </p:blipFill>
        <p:spPr>
          <a:xfrm>
            <a:off x="4097438" y="1006805"/>
            <a:ext cx="4479401" cy="3793023"/>
          </a:xfrm>
          <a:prstGeom prst="rect">
            <a:avLst/>
          </a:prstGeom>
        </p:spPr>
      </p:pic>
    </p:spTree>
    <p:extLst>
      <p:ext uri="{BB962C8B-B14F-4D97-AF65-F5344CB8AC3E}">
        <p14:creationId xmlns:p14="http://schemas.microsoft.com/office/powerpoint/2010/main" val="941777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60BDE-18D0-4677-AC2C-086D64E7D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D5F8E300-C0A6-4F77-B976-803BC038554A}"/>
              </a:ext>
            </a:extLst>
          </p:cNvPr>
          <p:cNvSpPr txBox="1"/>
          <p:nvPr/>
        </p:nvSpPr>
        <p:spPr>
          <a:xfrm>
            <a:off x="3137647" y="269327"/>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MATLAB</a:t>
            </a:r>
          </a:p>
        </p:txBody>
      </p:sp>
      <p:sp>
        <p:nvSpPr>
          <p:cNvPr id="5" name="Rectangle: Rounded Corners 4">
            <a:extLst>
              <a:ext uri="{FF2B5EF4-FFF2-40B4-BE49-F238E27FC236}">
                <a16:creationId xmlns:a16="http://schemas.microsoft.com/office/drawing/2014/main" id="{0E5107A0-C813-4566-BFF8-F10B117DB718}"/>
              </a:ext>
            </a:extLst>
          </p:cNvPr>
          <p:cNvSpPr/>
          <p:nvPr/>
        </p:nvSpPr>
        <p:spPr>
          <a:xfrm>
            <a:off x="2038503" y="240506"/>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6" name="Graphic 5" descr="Programmer male outline">
            <a:extLst>
              <a:ext uri="{FF2B5EF4-FFF2-40B4-BE49-F238E27FC236}">
                <a16:creationId xmlns:a16="http://schemas.microsoft.com/office/drawing/2014/main" id="{4628840C-340D-49F4-8AF0-FA899C538F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91751" y="369479"/>
            <a:ext cx="446026" cy="446026"/>
          </a:xfrm>
          <a:prstGeom prst="rect">
            <a:avLst/>
          </a:prstGeom>
        </p:spPr>
      </p:pic>
      <p:sp>
        <p:nvSpPr>
          <p:cNvPr id="7" name="Rectangle: Rounded Corners 6">
            <a:extLst>
              <a:ext uri="{FF2B5EF4-FFF2-40B4-BE49-F238E27FC236}">
                <a16:creationId xmlns:a16="http://schemas.microsoft.com/office/drawing/2014/main" id="{64163597-7556-40DA-A017-DB77951F4CD5}"/>
              </a:ext>
            </a:extLst>
          </p:cNvPr>
          <p:cNvSpPr/>
          <p:nvPr/>
        </p:nvSpPr>
        <p:spPr>
          <a:xfrm>
            <a:off x="5438575" y="243973"/>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Programmer male outline">
            <a:extLst>
              <a:ext uri="{FF2B5EF4-FFF2-40B4-BE49-F238E27FC236}">
                <a16:creationId xmlns:a16="http://schemas.microsoft.com/office/drawing/2014/main" id="{3E10DE3D-5B24-4C8C-9426-3D3D8501EC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1823" y="372946"/>
            <a:ext cx="446026" cy="446026"/>
          </a:xfrm>
          <a:prstGeom prst="rect">
            <a:avLst/>
          </a:prstGeom>
        </p:spPr>
      </p:pic>
      <p:sp>
        <p:nvSpPr>
          <p:cNvPr id="9" name="TextBox 8">
            <a:extLst>
              <a:ext uri="{FF2B5EF4-FFF2-40B4-BE49-F238E27FC236}">
                <a16:creationId xmlns:a16="http://schemas.microsoft.com/office/drawing/2014/main" id="{B4A6B7DF-7C3E-4D8B-B912-3A2F9A376D0C}"/>
              </a:ext>
            </a:extLst>
          </p:cNvPr>
          <p:cNvSpPr txBox="1"/>
          <p:nvPr/>
        </p:nvSpPr>
        <p:spPr>
          <a:xfrm>
            <a:off x="2038503" y="1044631"/>
            <a:ext cx="9776131" cy="6463308"/>
          </a:xfrm>
          <a:prstGeom prst="rect">
            <a:avLst/>
          </a:prstGeom>
          <a:noFill/>
        </p:spPr>
        <p:txBody>
          <a:bodyPr wrap="square">
            <a:spAutoFit/>
          </a:bodyPr>
          <a:lstStyle/>
          <a:p>
            <a:r>
              <a:rPr lang="en-US" b="0" i="0" dirty="0">
                <a:effectLst/>
                <a:latin typeface="Menlo"/>
              </a:rPr>
              <a:t>b=input(</a:t>
            </a:r>
            <a:r>
              <a:rPr lang="en-US" b="0" i="0" dirty="0">
                <a:solidFill>
                  <a:srgbClr val="AA04F9"/>
                </a:solidFill>
                <a:effectLst/>
                <a:latin typeface="Menlo"/>
              </a:rPr>
              <a:t>"Enter the base length "</a:t>
            </a:r>
            <a:r>
              <a:rPr lang="en-US" b="0" i="0" dirty="0">
                <a:effectLst/>
                <a:latin typeface="Menlo"/>
              </a:rPr>
              <a:t>)</a:t>
            </a:r>
          </a:p>
          <a:p>
            <a:r>
              <a:rPr lang="en-US" b="0" i="0" dirty="0">
                <a:effectLst/>
                <a:latin typeface="Menlo"/>
              </a:rPr>
              <a:t>A1=(1.3*(b-0.6))/4; </a:t>
            </a:r>
            <a:r>
              <a:rPr lang="en-US" b="0" i="0" dirty="0">
                <a:solidFill>
                  <a:srgbClr val="028009"/>
                </a:solidFill>
                <a:effectLst/>
                <a:latin typeface="Menlo"/>
              </a:rPr>
              <a:t>%right angled triangle area</a:t>
            </a:r>
            <a:endParaRPr lang="en-US" b="0" i="0" dirty="0">
              <a:effectLst/>
              <a:latin typeface="Menlo"/>
            </a:endParaRPr>
          </a:p>
          <a:p>
            <a:r>
              <a:rPr lang="en-US" b="0" i="0" dirty="0">
                <a:effectLst/>
                <a:latin typeface="Menlo"/>
              </a:rPr>
              <a:t>I1=((b-0.6)/2)*(1.3^3)/36; </a:t>
            </a:r>
            <a:r>
              <a:rPr lang="en-US" b="0" i="0" dirty="0">
                <a:solidFill>
                  <a:srgbClr val="028009"/>
                </a:solidFill>
                <a:effectLst/>
                <a:latin typeface="Menlo"/>
              </a:rPr>
              <a:t>%right angled triangle moment of inertia </a:t>
            </a:r>
            <a:r>
              <a:rPr lang="en-US" b="0" i="0" dirty="0" err="1">
                <a:solidFill>
                  <a:srgbClr val="028009"/>
                </a:solidFill>
                <a:effectLst/>
                <a:latin typeface="Menlo"/>
              </a:rPr>
              <a:t>wrt</a:t>
            </a:r>
            <a:r>
              <a:rPr lang="en-US" b="0" i="0" dirty="0">
                <a:solidFill>
                  <a:srgbClr val="028009"/>
                </a:solidFill>
                <a:effectLst/>
                <a:latin typeface="Menlo"/>
              </a:rPr>
              <a:t> centroid</a:t>
            </a:r>
            <a:endParaRPr lang="en-US" b="0" i="0" dirty="0">
              <a:effectLst/>
              <a:latin typeface="Menlo"/>
            </a:endParaRPr>
          </a:p>
          <a:p>
            <a:r>
              <a:rPr lang="en-US" b="0" i="0" dirty="0">
                <a:effectLst/>
                <a:latin typeface="Menlo"/>
              </a:rPr>
              <a:t>dy1=(1.3/3)+0.5;</a:t>
            </a:r>
            <a:r>
              <a:rPr lang="en-US" b="0" i="0" dirty="0">
                <a:solidFill>
                  <a:srgbClr val="028009"/>
                </a:solidFill>
                <a:effectLst/>
                <a:latin typeface="Menlo"/>
              </a:rPr>
              <a:t>%right angled triangle distance of centroid from x axis</a:t>
            </a:r>
            <a:endParaRPr lang="en-US" b="0" i="0" dirty="0">
              <a:effectLst/>
              <a:latin typeface="Menlo"/>
            </a:endParaRPr>
          </a:p>
          <a:p>
            <a:r>
              <a:rPr lang="en-US" b="0" i="0" dirty="0">
                <a:effectLst/>
                <a:latin typeface="Menlo"/>
              </a:rPr>
              <a:t>X1=(dy1^2);</a:t>
            </a:r>
          </a:p>
          <a:p>
            <a:r>
              <a:rPr lang="en-US" b="0" i="0" dirty="0">
                <a:effectLst/>
                <a:latin typeface="Menlo"/>
              </a:rPr>
              <a:t>S1=(A1*(X1))+I1;</a:t>
            </a:r>
            <a:r>
              <a:rPr lang="en-US" b="0" i="0" dirty="0">
                <a:solidFill>
                  <a:srgbClr val="028009"/>
                </a:solidFill>
                <a:effectLst/>
                <a:latin typeface="Menlo"/>
              </a:rPr>
              <a:t>%right angled triangle moment of inertia </a:t>
            </a:r>
            <a:r>
              <a:rPr lang="en-US" b="0" i="0" dirty="0" err="1">
                <a:solidFill>
                  <a:srgbClr val="028009"/>
                </a:solidFill>
                <a:effectLst/>
                <a:latin typeface="Menlo"/>
              </a:rPr>
              <a:t>wrt</a:t>
            </a:r>
            <a:r>
              <a:rPr lang="en-US" b="0" i="0" dirty="0">
                <a:solidFill>
                  <a:srgbClr val="028009"/>
                </a:solidFill>
                <a:effectLst/>
                <a:latin typeface="Menlo"/>
              </a:rPr>
              <a:t> x axis</a:t>
            </a:r>
            <a:endParaRPr lang="en-US" b="0" i="0" dirty="0">
              <a:effectLst/>
              <a:latin typeface="Menlo"/>
            </a:endParaRPr>
          </a:p>
          <a:p>
            <a:br>
              <a:rPr lang="en-US" b="0" i="0" dirty="0">
                <a:effectLst/>
                <a:latin typeface="Menlo"/>
              </a:rPr>
            </a:br>
            <a:endParaRPr lang="en-US" b="0" i="0" dirty="0">
              <a:effectLst/>
              <a:latin typeface="Menlo"/>
            </a:endParaRPr>
          </a:p>
          <a:p>
            <a:r>
              <a:rPr lang="en-US" b="0" i="0" dirty="0">
                <a:effectLst/>
                <a:latin typeface="Menlo"/>
              </a:rPr>
              <a:t>A2=((b-0.6)*0.5/2); </a:t>
            </a:r>
            <a:r>
              <a:rPr lang="en-US" b="0" i="0" dirty="0">
                <a:solidFill>
                  <a:srgbClr val="028009"/>
                </a:solidFill>
                <a:effectLst/>
                <a:latin typeface="Menlo"/>
              </a:rPr>
              <a:t>%2 small rectangles area</a:t>
            </a:r>
            <a:endParaRPr lang="en-US" b="0" i="0" dirty="0">
              <a:effectLst/>
              <a:latin typeface="Menlo"/>
            </a:endParaRPr>
          </a:p>
          <a:p>
            <a:r>
              <a:rPr lang="en-US" b="0" i="0" dirty="0">
                <a:effectLst/>
                <a:latin typeface="Menlo"/>
              </a:rPr>
              <a:t>I2=((b-0.6)/2*(0.5^3))/12; </a:t>
            </a:r>
            <a:r>
              <a:rPr lang="en-US" b="0" i="0" dirty="0">
                <a:solidFill>
                  <a:srgbClr val="028009"/>
                </a:solidFill>
                <a:effectLst/>
                <a:latin typeface="Menlo"/>
              </a:rPr>
              <a:t>% 2 small rectangles on the base moment of inertia </a:t>
            </a:r>
            <a:r>
              <a:rPr lang="en-US" b="0" i="0" dirty="0" err="1">
                <a:solidFill>
                  <a:srgbClr val="028009"/>
                </a:solidFill>
                <a:effectLst/>
                <a:latin typeface="Menlo"/>
              </a:rPr>
              <a:t>wrt</a:t>
            </a:r>
            <a:r>
              <a:rPr lang="en-US" b="0" i="0" dirty="0">
                <a:solidFill>
                  <a:srgbClr val="028009"/>
                </a:solidFill>
                <a:effectLst/>
                <a:latin typeface="Menlo"/>
              </a:rPr>
              <a:t> centroid</a:t>
            </a:r>
            <a:endParaRPr lang="en-US" b="0" i="0" dirty="0">
              <a:effectLst/>
              <a:latin typeface="Menlo"/>
            </a:endParaRPr>
          </a:p>
          <a:p>
            <a:r>
              <a:rPr lang="en-US" b="0" i="0" dirty="0">
                <a:effectLst/>
                <a:latin typeface="Menlo"/>
              </a:rPr>
              <a:t>dy2=0.25;</a:t>
            </a:r>
            <a:r>
              <a:rPr lang="en-US" b="0" i="0" dirty="0">
                <a:solidFill>
                  <a:srgbClr val="028009"/>
                </a:solidFill>
                <a:effectLst/>
                <a:latin typeface="Menlo"/>
              </a:rPr>
              <a:t>% 2 small rectangles on the base distance of centroid from x axis</a:t>
            </a:r>
            <a:endParaRPr lang="en-US" b="0" i="0" dirty="0">
              <a:effectLst/>
              <a:latin typeface="Menlo"/>
            </a:endParaRPr>
          </a:p>
          <a:p>
            <a:r>
              <a:rPr lang="en-US" b="0" i="0" dirty="0">
                <a:effectLst/>
                <a:latin typeface="Menlo"/>
              </a:rPr>
              <a:t>X2=(dy2^2);</a:t>
            </a:r>
          </a:p>
          <a:p>
            <a:r>
              <a:rPr lang="en-US" b="0" i="0" dirty="0">
                <a:effectLst/>
                <a:latin typeface="Menlo"/>
              </a:rPr>
              <a:t>S2=(A2*(X2))+I2; </a:t>
            </a:r>
            <a:r>
              <a:rPr lang="en-US" b="0" i="0" dirty="0">
                <a:solidFill>
                  <a:srgbClr val="028009"/>
                </a:solidFill>
                <a:effectLst/>
                <a:latin typeface="Menlo"/>
              </a:rPr>
              <a:t>% 2 small rectangles on the base moment of inertia </a:t>
            </a:r>
            <a:r>
              <a:rPr lang="en-US" b="0" i="0" dirty="0" err="1">
                <a:solidFill>
                  <a:srgbClr val="028009"/>
                </a:solidFill>
                <a:effectLst/>
                <a:latin typeface="Menlo"/>
              </a:rPr>
              <a:t>wrt</a:t>
            </a:r>
            <a:r>
              <a:rPr lang="en-US" b="0" i="0" dirty="0">
                <a:solidFill>
                  <a:srgbClr val="028009"/>
                </a:solidFill>
                <a:effectLst/>
                <a:latin typeface="Menlo"/>
              </a:rPr>
              <a:t> x axis</a:t>
            </a:r>
            <a:endParaRPr lang="en-US" b="0" i="0" dirty="0">
              <a:effectLst/>
              <a:latin typeface="Menlo"/>
            </a:endParaRPr>
          </a:p>
          <a:p>
            <a:br>
              <a:rPr lang="en-US" b="0" i="0" dirty="0">
                <a:effectLst/>
                <a:latin typeface="Menlo"/>
              </a:rPr>
            </a:br>
            <a:endParaRPr lang="en-US" b="0" i="0" dirty="0">
              <a:effectLst/>
              <a:latin typeface="Menlo"/>
            </a:endParaRPr>
          </a:p>
          <a:p>
            <a:r>
              <a:rPr lang="en-US" b="0" i="0" dirty="0">
                <a:effectLst/>
                <a:latin typeface="Menlo"/>
              </a:rPr>
              <a:t>A3 = 1.5; </a:t>
            </a:r>
            <a:r>
              <a:rPr lang="en-US" b="0" i="0" dirty="0">
                <a:solidFill>
                  <a:srgbClr val="028009"/>
                </a:solidFill>
                <a:effectLst/>
                <a:latin typeface="Menlo"/>
              </a:rPr>
              <a:t>% BIG RECTANGLE area</a:t>
            </a:r>
            <a:endParaRPr lang="en-US" b="0" i="0" dirty="0">
              <a:effectLst/>
              <a:latin typeface="Menlo"/>
            </a:endParaRPr>
          </a:p>
          <a:p>
            <a:r>
              <a:rPr lang="en-US" b="0" i="0" dirty="0">
                <a:effectLst/>
                <a:latin typeface="Menlo"/>
              </a:rPr>
              <a:t>dy3=1.25; </a:t>
            </a:r>
            <a:r>
              <a:rPr lang="en-US" b="0" i="0" dirty="0">
                <a:solidFill>
                  <a:srgbClr val="028009"/>
                </a:solidFill>
                <a:effectLst/>
                <a:latin typeface="Menlo"/>
              </a:rPr>
              <a:t>% BIG RECTANGLE moment of inertia </a:t>
            </a:r>
            <a:r>
              <a:rPr lang="en-US" b="0" i="0" dirty="0" err="1">
                <a:solidFill>
                  <a:srgbClr val="028009"/>
                </a:solidFill>
                <a:effectLst/>
                <a:latin typeface="Menlo"/>
              </a:rPr>
              <a:t>wrt</a:t>
            </a:r>
            <a:r>
              <a:rPr lang="en-US" b="0" i="0" dirty="0">
                <a:solidFill>
                  <a:srgbClr val="028009"/>
                </a:solidFill>
                <a:effectLst/>
                <a:latin typeface="Menlo"/>
              </a:rPr>
              <a:t> centroid</a:t>
            </a:r>
            <a:endParaRPr lang="en-US" b="0" i="0" dirty="0">
              <a:effectLst/>
              <a:latin typeface="Menlo"/>
            </a:endParaRPr>
          </a:p>
          <a:p>
            <a:r>
              <a:rPr lang="en-US" b="0" i="0" dirty="0">
                <a:effectLst/>
                <a:latin typeface="Menlo"/>
              </a:rPr>
              <a:t>I3=(0.6*(2.5^3))/12 </a:t>
            </a:r>
            <a:r>
              <a:rPr lang="en-US" b="0" i="0" dirty="0">
                <a:solidFill>
                  <a:srgbClr val="028009"/>
                </a:solidFill>
                <a:effectLst/>
                <a:latin typeface="Menlo"/>
              </a:rPr>
              <a:t>% BIG RECTANGLE distance of centroid from x axis</a:t>
            </a:r>
            <a:endParaRPr lang="en-US" b="0" i="0" dirty="0">
              <a:effectLst/>
              <a:latin typeface="Menlo"/>
            </a:endParaRPr>
          </a:p>
          <a:p>
            <a:r>
              <a:rPr lang="en-US" b="0" i="0" dirty="0">
                <a:effectLst/>
                <a:latin typeface="Menlo"/>
              </a:rPr>
              <a:t>X3=(dy3^2);</a:t>
            </a:r>
          </a:p>
          <a:p>
            <a:r>
              <a:rPr lang="en-US" b="0" i="0" dirty="0">
                <a:effectLst/>
                <a:latin typeface="Menlo"/>
              </a:rPr>
              <a:t>S3=(A3*(X3))+I3;</a:t>
            </a:r>
            <a:r>
              <a:rPr lang="en-US" b="0" i="0" dirty="0">
                <a:solidFill>
                  <a:srgbClr val="028009"/>
                </a:solidFill>
                <a:effectLst/>
                <a:latin typeface="Menlo"/>
              </a:rPr>
              <a:t>% BIG RECTANGLE moment of inertia </a:t>
            </a:r>
            <a:r>
              <a:rPr lang="en-US" b="0" i="0" dirty="0" err="1">
                <a:solidFill>
                  <a:srgbClr val="028009"/>
                </a:solidFill>
                <a:effectLst/>
                <a:latin typeface="Menlo"/>
              </a:rPr>
              <a:t>wrt</a:t>
            </a:r>
            <a:r>
              <a:rPr lang="en-US" b="0" i="0" dirty="0">
                <a:solidFill>
                  <a:srgbClr val="028009"/>
                </a:solidFill>
                <a:effectLst/>
                <a:latin typeface="Menlo"/>
              </a:rPr>
              <a:t> x axis</a:t>
            </a:r>
            <a:endParaRPr lang="en-US" b="0" i="0" dirty="0">
              <a:effectLst/>
              <a:latin typeface="Menlo"/>
            </a:endParaRPr>
          </a:p>
          <a:p>
            <a:br>
              <a:rPr lang="en-US" b="0" i="0" dirty="0">
                <a:effectLst/>
                <a:latin typeface="Menlo"/>
              </a:rPr>
            </a:br>
            <a:endParaRPr lang="en-US" b="0" i="0" dirty="0">
              <a:effectLst/>
              <a:latin typeface="Menlo"/>
            </a:endParaRPr>
          </a:p>
          <a:p>
            <a:endParaRPr lang="en-US" sz="1800" b="0" i="0" dirty="0">
              <a:effectLst/>
              <a:latin typeface="Menlo"/>
            </a:endParaRPr>
          </a:p>
        </p:txBody>
      </p:sp>
    </p:spTree>
    <p:extLst>
      <p:ext uri="{BB962C8B-B14F-4D97-AF65-F5344CB8AC3E}">
        <p14:creationId xmlns:p14="http://schemas.microsoft.com/office/powerpoint/2010/main" val="1722924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03139F-AD87-452F-B380-D32466CBF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Box 8">
            <a:extLst>
              <a:ext uri="{FF2B5EF4-FFF2-40B4-BE49-F238E27FC236}">
                <a16:creationId xmlns:a16="http://schemas.microsoft.com/office/drawing/2014/main" id="{0319214E-B787-458B-BC30-4B17FFDBA979}"/>
              </a:ext>
            </a:extLst>
          </p:cNvPr>
          <p:cNvSpPr txBox="1"/>
          <p:nvPr/>
        </p:nvSpPr>
        <p:spPr>
          <a:xfrm>
            <a:off x="1895067" y="354348"/>
            <a:ext cx="9776131" cy="5909310"/>
          </a:xfrm>
          <a:prstGeom prst="rect">
            <a:avLst/>
          </a:prstGeom>
          <a:noFill/>
        </p:spPr>
        <p:txBody>
          <a:bodyPr wrap="square">
            <a:spAutoFit/>
          </a:bodyPr>
          <a:lstStyle/>
          <a:p>
            <a:r>
              <a:rPr lang="en-US" sz="1800" b="0" i="0" dirty="0">
                <a:effectLst/>
                <a:latin typeface="Menlo"/>
              </a:rPr>
              <a:t>A4 = (3.14*(0.125)^2); </a:t>
            </a:r>
            <a:r>
              <a:rPr lang="en-US" sz="1800" b="0" i="0" dirty="0">
                <a:solidFill>
                  <a:srgbClr val="028009"/>
                </a:solidFill>
                <a:effectLst/>
                <a:latin typeface="Menlo"/>
              </a:rPr>
              <a:t>%hollow circle area</a:t>
            </a:r>
            <a:endParaRPr lang="en-US" sz="1800" b="0" i="0" dirty="0">
              <a:effectLst/>
              <a:latin typeface="Menlo"/>
            </a:endParaRPr>
          </a:p>
          <a:p>
            <a:r>
              <a:rPr lang="en-US" sz="1800" b="0" i="0" dirty="0">
                <a:effectLst/>
                <a:latin typeface="Menlo"/>
              </a:rPr>
              <a:t>dy4 = 2.2; </a:t>
            </a:r>
            <a:r>
              <a:rPr lang="en-US" sz="1800" b="0" i="0" dirty="0">
                <a:solidFill>
                  <a:srgbClr val="028009"/>
                </a:solidFill>
                <a:effectLst/>
                <a:latin typeface="Menlo"/>
              </a:rPr>
              <a:t>%hollow circle moment of inertia </a:t>
            </a:r>
            <a:r>
              <a:rPr lang="en-US" sz="1800" b="0" i="0" dirty="0" err="1">
                <a:solidFill>
                  <a:srgbClr val="028009"/>
                </a:solidFill>
                <a:effectLst/>
                <a:latin typeface="Menlo"/>
              </a:rPr>
              <a:t>wrt</a:t>
            </a:r>
            <a:r>
              <a:rPr lang="en-US" sz="1800" b="0" i="0" dirty="0">
                <a:solidFill>
                  <a:srgbClr val="028009"/>
                </a:solidFill>
                <a:effectLst/>
                <a:latin typeface="Menlo"/>
              </a:rPr>
              <a:t> centroid</a:t>
            </a:r>
            <a:endParaRPr lang="en-US" sz="1800" b="0" i="0" dirty="0">
              <a:effectLst/>
              <a:latin typeface="Menlo"/>
            </a:endParaRPr>
          </a:p>
          <a:p>
            <a:r>
              <a:rPr lang="en-US" sz="1800" b="0" i="0" dirty="0">
                <a:effectLst/>
                <a:latin typeface="Menlo"/>
              </a:rPr>
              <a:t>I4 = (3.14*(0.25^4))/64; </a:t>
            </a:r>
            <a:r>
              <a:rPr lang="en-US" sz="1800" b="0" i="0" dirty="0">
                <a:solidFill>
                  <a:srgbClr val="028009"/>
                </a:solidFill>
                <a:effectLst/>
                <a:latin typeface="Menlo"/>
              </a:rPr>
              <a:t>%hollow circle distance of centroid from x axis</a:t>
            </a:r>
            <a:endParaRPr lang="en-US" sz="1800" b="0" i="0" dirty="0">
              <a:effectLst/>
              <a:latin typeface="Menlo"/>
            </a:endParaRPr>
          </a:p>
          <a:p>
            <a:r>
              <a:rPr lang="en-US" sz="1800" b="0" i="0" dirty="0">
                <a:effectLst/>
                <a:latin typeface="Menlo"/>
              </a:rPr>
              <a:t>X4=(dy4^2);</a:t>
            </a:r>
          </a:p>
          <a:p>
            <a:r>
              <a:rPr lang="en-US" sz="1800" b="0" i="0" dirty="0">
                <a:effectLst/>
                <a:latin typeface="Menlo"/>
              </a:rPr>
              <a:t>S4=(A4*(X4))+I4; </a:t>
            </a:r>
            <a:r>
              <a:rPr lang="en-US" sz="1800" b="0" i="0" dirty="0">
                <a:solidFill>
                  <a:srgbClr val="028009"/>
                </a:solidFill>
                <a:effectLst/>
                <a:latin typeface="Menlo"/>
              </a:rPr>
              <a:t>%hollow circle moment of inertia </a:t>
            </a:r>
            <a:r>
              <a:rPr lang="en-US" sz="1800" b="0" i="0" dirty="0" err="1">
                <a:solidFill>
                  <a:srgbClr val="028009"/>
                </a:solidFill>
                <a:effectLst/>
                <a:latin typeface="Menlo"/>
              </a:rPr>
              <a:t>wrt</a:t>
            </a:r>
            <a:r>
              <a:rPr lang="en-US" sz="1800" b="0" i="0" dirty="0">
                <a:solidFill>
                  <a:srgbClr val="028009"/>
                </a:solidFill>
                <a:effectLst/>
                <a:latin typeface="Menlo"/>
              </a:rPr>
              <a:t> x axis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A5=(0.92/2); </a:t>
            </a:r>
            <a:r>
              <a:rPr lang="en-US" sz="1800" b="0" i="0" dirty="0">
                <a:solidFill>
                  <a:srgbClr val="028009"/>
                </a:solidFill>
                <a:effectLst/>
                <a:latin typeface="Menlo"/>
              </a:rPr>
              <a:t>%hollow TRIANGLE area</a:t>
            </a:r>
            <a:endParaRPr lang="en-US" sz="1800" b="0" i="0" dirty="0">
              <a:effectLst/>
              <a:latin typeface="Menlo"/>
            </a:endParaRPr>
          </a:p>
          <a:p>
            <a:r>
              <a:rPr lang="en-US" sz="1800" b="0" i="0" dirty="0">
                <a:effectLst/>
                <a:latin typeface="Menlo"/>
              </a:rPr>
              <a:t>dy5=(0.5+(0.92/3)); </a:t>
            </a:r>
            <a:r>
              <a:rPr lang="en-US" sz="1800" b="0" i="0" dirty="0">
                <a:solidFill>
                  <a:srgbClr val="028009"/>
                </a:solidFill>
                <a:effectLst/>
                <a:latin typeface="Menlo"/>
              </a:rPr>
              <a:t>%hollow TRIANGLE distance of centroid from x axis</a:t>
            </a:r>
            <a:endParaRPr lang="en-US" sz="1800" b="0" i="0" dirty="0">
              <a:effectLst/>
              <a:latin typeface="Menlo"/>
            </a:endParaRPr>
          </a:p>
          <a:p>
            <a:r>
              <a:rPr lang="en-US" sz="1800" b="0" i="0" dirty="0">
                <a:effectLst/>
                <a:latin typeface="Menlo"/>
              </a:rPr>
              <a:t>I5=((0.92^3)/36); </a:t>
            </a:r>
            <a:r>
              <a:rPr lang="en-US" sz="1800" b="0" i="0" dirty="0">
                <a:solidFill>
                  <a:srgbClr val="028009"/>
                </a:solidFill>
                <a:effectLst/>
                <a:latin typeface="Menlo"/>
              </a:rPr>
              <a:t>%hollow TRIANGLE moment of inertia </a:t>
            </a:r>
            <a:r>
              <a:rPr lang="en-US" sz="1800" b="0" i="0" dirty="0" err="1">
                <a:solidFill>
                  <a:srgbClr val="028009"/>
                </a:solidFill>
                <a:effectLst/>
                <a:latin typeface="Menlo"/>
              </a:rPr>
              <a:t>wrt</a:t>
            </a:r>
            <a:r>
              <a:rPr lang="en-US" sz="1800" b="0" i="0" dirty="0">
                <a:solidFill>
                  <a:srgbClr val="028009"/>
                </a:solidFill>
                <a:effectLst/>
                <a:latin typeface="Menlo"/>
              </a:rPr>
              <a:t> centroid</a:t>
            </a:r>
            <a:endParaRPr lang="en-US" sz="1800" b="0" i="0" dirty="0">
              <a:effectLst/>
              <a:latin typeface="Menlo"/>
            </a:endParaRPr>
          </a:p>
          <a:p>
            <a:r>
              <a:rPr lang="en-US" sz="1800" b="0" i="0" dirty="0">
                <a:effectLst/>
                <a:latin typeface="Menlo"/>
              </a:rPr>
              <a:t>X5=(dy5^2); </a:t>
            </a:r>
          </a:p>
          <a:p>
            <a:r>
              <a:rPr lang="en-US" sz="1800" b="0" i="0" dirty="0">
                <a:effectLst/>
                <a:latin typeface="Menlo"/>
              </a:rPr>
              <a:t>S5=(A5*(X5))+I5; </a:t>
            </a:r>
            <a:r>
              <a:rPr lang="en-US" sz="1800" b="0" i="0" dirty="0">
                <a:solidFill>
                  <a:srgbClr val="028009"/>
                </a:solidFill>
                <a:effectLst/>
                <a:latin typeface="Menlo"/>
              </a:rPr>
              <a:t>%hollow TRIANGLE moment of inertia </a:t>
            </a:r>
            <a:r>
              <a:rPr lang="en-US" sz="1800" b="0" i="0" dirty="0" err="1">
                <a:solidFill>
                  <a:srgbClr val="028009"/>
                </a:solidFill>
                <a:effectLst/>
                <a:latin typeface="Menlo"/>
              </a:rPr>
              <a:t>wrt</a:t>
            </a:r>
            <a:r>
              <a:rPr lang="en-US" sz="1800" b="0" i="0" dirty="0">
                <a:solidFill>
                  <a:srgbClr val="028009"/>
                </a:solidFill>
                <a:effectLst/>
                <a:latin typeface="Menlo"/>
              </a:rPr>
              <a:t> x axis</a:t>
            </a:r>
            <a:endParaRPr lang="en-US" sz="1800" b="0" i="0" dirty="0">
              <a:effectLst/>
              <a:latin typeface="Menlo"/>
            </a:endParaRPr>
          </a:p>
          <a:p>
            <a:br>
              <a:rPr lang="en-US" sz="1800" b="0" i="0" dirty="0">
                <a:effectLst/>
                <a:latin typeface="Menlo"/>
              </a:rPr>
            </a:br>
            <a:endParaRPr lang="en-US" sz="1800" b="0" i="0" dirty="0">
              <a:effectLst/>
              <a:latin typeface="Menlo"/>
            </a:endParaRPr>
          </a:p>
          <a:p>
            <a:r>
              <a:rPr lang="en-US" sz="1800" b="0" i="0" dirty="0">
                <a:effectLst/>
                <a:latin typeface="Menlo"/>
              </a:rPr>
              <a:t>S=(2*S1)+(2*S2)+(S3)-S4-S5;</a:t>
            </a:r>
            <a:r>
              <a:rPr lang="en-US" sz="1800" b="0" i="0" dirty="0">
                <a:solidFill>
                  <a:srgbClr val="028009"/>
                </a:solidFill>
                <a:effectLst/>
                <a:latin typeface="Menlo"/>
              </a:rPr>
              <a:t>%final moment of inertia</a:t>
            </a:r>
            <a:endParaRPr lang="en-US" sz="1800" b="0" i="0" dirty="0">
              <a:effectLst/>
              <a:latin typeface="Menlo"/>
            </a:endParaRPr>
          </a:p>
          <a:p>
            <a:r>
              <a:rPr lang="en-US" sz="1800" b="0" i="0" dirty="0" err="1">
                <a:effectLst/>
                <a:latin typeface="Menlo"/>
              </a:rPr>
              <a:t>disp</a:t>
            </a:r>
            <a:r>
              <a:rPr lang="en-US" sz="1800" b="0" i="0" dirty="0">
                <a:effectLst/>
                <a:latin typeface="Menlo"/>
              </a:rPr>
              <a:t>(</a:t>
            </a:r>
            <a:r>
              <a:rPr lang="en-US" sz="1800" b="0" i="0" dirty="0">
                <a:solidFill>
                  <a:srgbClr val="AA04F9"/>
                </a:solidFill>
                <a:effectLst/>
                <a:latin typeface="Menlo"/>
              </a:rPr>
              <a:t>"The moment of inertia with respect of x axis is "</a:t>
            </a:r>
            <a:r>
              <a:rPr lang="en-US" sz="1800" b="0" i="0" dirty="0">
                <a:effectLst/>
                <a:latin typeface="Menlo"/>
              </a:rPr>
              <a:t>)</a:t>
            </a:r>
          </a:p>
          <a:p>
            <a:r>
              <a:rPr lang="en-US" sz="1800" b="0" i="0" dirty="0" err="1">
                <a:effectLst/>
                <a:latin typeface="Menlo"/>
              </a:rPr>
              <a:t>disp</a:t>
            </a:r>
            <a:r>
              <a:rPr lang="en-US" sz="1800" b="0" i="0" dirty="0">
                <a:effectLst/>
                <a:latin typeface="Menlo"/>
              </a:rPr>
              <a:t>(S) </a:t>
            </a:r>
            <a:r>
              <a:rPr lang="en-US" sz="1800" b="0" i="0" dirty="0" err="1">
                <a:effectLst/>
                <a:latin typeface="Menlo"/>
              </a:rPr>
              <a:t>disp</a:t>
            </a:r>
            <a:r>
              <a:rPr lang="en-US" sz="1800" b="0" i="0" dirty="0">
                <a:effectLst/>
                <a:latin typeface="Menlo"/>
              </a:rPr>
              <a:t>(</a:t>
            </a:r>
            <a:r>
              <a:rPr lang="en-US" sz="1800" b="0" i="0" dirty="0">
                <a:solidFill>
                  <a:srgbClr val="AA04F9"/>
                </a:solidFill>
                <a:effectLst/>
                <a:latin typeface="Menlo"/>
              </a:rPr>
              <a:t>"The moment of inertia with respect of x axis is "</a:t>
            </a:r>
            <a:r>
              <a:rPr lang="en-US" sz="1800" b="0" i="0" dirty="0">
                <a:effectLst/>
                <a:latin typeface="Menlo"/>
              </a:rPr>
              <a:t>)</a:t>
            </a:r>
          </a:p>
          <a:p>
            <a:r>
              <a:rPr lang="en-US" sz="1800" b="0" i="0" dirty="0" err="1">
                <a:effectLst/>
                <a:latin typeface="Menlo"/>
              </a:rPr>
              <a:t>disp</a:t>
            </a:r>
            <a:r>
              <a:rPr lang="en-US" sz="1800" b="0" i="0" dirty="0">
                <a:effectLst/>
                <a:latin typeface="Menlo"/>
              </a:rPr>
              <a:t>(S)</a:t>
            </a:r>
          </a:p>
          <a:p>
            <a:r>
              <a:rPr lang="en-US" sz="1800" b="0" i="0" dirty="0">
                <a:effectLst/>
                <a:latin typeface="Menlo"/>
              </a:rPr>
              <a:t>m1=1:b;</a:t>
            </a:r>
          </a:p>
          <a:p>
            <a:r>
              <a:rPr lang="en-US" sz="1800" b="0" i="0" dirty="0">
                <a:effectLst/>
                <a:latin typeface="Menlo"/>
              </a:rPr>
              <a:t>a=1:b;</a:t>
            </a:r>
          </a:p>
          <a:p>
            <a:endParaRPr lang="en-US" sz="1800" b="0" i="0" dirty="0">
              <a:effectLst/>
              <a:latin typeface="Menlo"/>
            </a:endParaRPr>
          </a:p>
        </p:txBody>
      </p:sp>
    </p:spTree>
    <p:extLst>
      <p:ext uri="{BB962C8B-B14F-4D97-AF65-F5344CB8AC3E}">
        <p14:creationId xmlns:p14="http://schemas.microsoft.com/office/powerpoint/2010/main" val="4203388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8A898D-AAD4-4DF0-8D29-7278F1848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a:extLst>
              <a:ext uri="{FF2B5EF4-FFF2-40B4-BE49-F238E27FC236}">
                <a16:creationId xmlns:a16="http://schemas.microsoft.com/office/drawing/2014/main" id="{AE674A58-1E63-45D2-ABAA-21FCDACD44A2}"/>
              </a:ext>
            </a:extLst>
          </p:cNvPr>
          <p:cNvSpPr txBox="1"/>
          <p:nvPr/>
        </p:nvSpPr>
        <p:spPr>
          <a:xfrm>
            <a:off x="2088776" y="197346"/>
            <a:ext cx="10210800" cy="6186309"/>
          </a:xfrm>
          <a:prstGeom prst="rect">
            <a:avLst/>
          </a:prstGeom>
          <a:noFill/>
        </p:spPr>
        <p:txBody>
          <a:bodyPr wrap="square">
            <a:spAutoFit/>
          </a:bodyPr>
          <a:lstStyle/>
          <a:p>
            <a:r>
              <a:rPr lang="en-US" sz="1800" b="0" i="0" dirty="0">
                <a:solidFill>
                  <a:srgbClr val="0E00FF"/>
                </a:solidFill>
                <a:effectLst/>
                <a:latin typeface="Menlo"/>
              </a:rPr>
              <a:t>for </a:t>
            </a:r>
            <a:r>
              <a:rPr lang="en-US" sz="1800" b="0" i="0" dirty="0" err="1">
                <a:effectLst/>
                <a:latin typeface="Menlo"/>
              </a:rPr>
              <a:t>i</a:t>
            </a:r>
            <a:r>
              <a:rPr lang="en-US" sz="1800" b="0" i="0" dirty="0">
                <a:effectLst/>
                <a:latin typeface="Menlo"/>
              </a:rPr>
              <a:t>=1:b</a:t>
            </a:r>
          </a:p>
          <a:p>
            <a:r>
              <a:rPr lang="en-US" dirty="0">
                <a:latin typeface="Menlo"/>
              </a:rPr>
              <a:t>         </a:t>
            </a:r>
            <a:r>
              <a:rPr lang="en-US" sz="1800" b="0" i="0" dirty="0">
                <a:solidFill>
                  <a:srgbClr val="028009"/>
                </a:solidFill>
                <a:effectLst/>
                <a:latin typeface="Menlo"/>
              </a:rPr>
              <a:t>%we only need to change the values for right angled triangle and rectangles</a:t>
            </a:r>
            <a:endParaRPr lang="en-US" sz="1800" b="0" i="0" dirty="0">
              <a:effectLst/>
              <a:latin typeface="Menlo"/>
            </a:endParaRPr>
          </a:p>
          <a:p>
            <a:r>
              <a:rPr lang="en-US" sz="1800" b="0" i="0" dirty="0">
                <a:solidFill>
                  <a:srgbClr val="028009"/>
                </a:solidFill>
                <a:effectLst/>
                <a:latin typeface="Menlo"/>
              </a:rPr>
              <a:t>         %as they are </a:t>
            </a:r>
            <a:r>
              <a:rPr lang="en-US" sz="1800" b="0" i="0" dirty="0" err="1">
                <a:solidFill>
                  <a:srgbClr val="028009"/>
                </a:solidFill>
                <a:effectLst/>
                <a:latin typeface="Menlo"/>
              </a:rPr>
              <a:t>depenedent</a:t>
            </a:r>
            <a:r>
              <a:rPr lang="en-US" sz="1800" b="0" i="0" dirty="0">
                <a:solidFill>
                  <a:srgbClr val="028009"/>
                </a:solidFill>
                <a:effectLst/>
                <a:latin typeface="Menlo"/>
              </a:rPr>
              <a:t> on b</a:t>
            </a:r>
            <a:endParaRPr lang="en-US" sz="1800" b="0" i="0" dirty="0">
              <a:effectLst/>
              <a:latin typeface="Menlo"/>
            </a:endParaRPr>
          </a:p>
          <a:p>
            <a:r>
              <a:rPr lang="en-US" dirty="0">
                <a:latin typeface="Menlo"/>
              </a:rPr>
              <a:t>         </a:t>
            </a:r>
            <a:r>
              <a:rPr lang="en-US" sz="1800" b="0" i="0" dirty="0">
                <a:effectLst/>
                <a:latin typeface="Menlo"/>
              </a:rPr>
              <a:t>A1=(1.3*(i-0.6))/4; </a:t>
            </a:r>
            <a:r>
              <a:rPr lang="en-US" sz="1800" b="0" i="0" dirty="0">
                <a:solidFill>
                  <a:srgbClr val="028009"/>
                </a:solidFill>
                <a:effectLst/>
                <a:latin typeface="Menlo"/>
              </a:rPr>
              <a:t>%right angled triangle area</a:t>
            </a:r>
            <a:endParaRPr lang="en-US" sz="1800" b="0" i="0" dirty="0">
              <a:effectLst/>
              <a:latin typeface="Menlo"/>
            </a:endParaRPr>
          </a:p>
          <a:p>
            <a:r>
              <a:rPr lang="en-US" sz="1800" b="0" i="0" dirty="0">
                <a:effectLst/>
                <a:latin typeface="Menlo"/>
              </a:rPr>
              <a:t>         I1=((i-0.6)/2)*(1.3^3)/36; </a:t>
            </a:r>
            <a:r>
              <a:rPr lang="en-US" sz="1800" b="0" i="0" dirty="0">
                <a:solidFill>
                  <a:srgbClr val="028009"/>
                </a:solidFill>
                <a:effectLst/>
                <a:latin typeface="Menlo"/>
              </a:rPr>
              <a:t>%right angled triangle </a:t>
            </a:r>
            <a:endParaRPr lang="en-US" sz="1800" b="0" i="0" dirty="0">
              <a:effectLst/>
              <a:latin typeface="Menlo"/>
            </a:endParaRPr>
          </a:p>
          <a:p>
            <a:r>
              <a:rPr lang="en-US" sz="1800" b="0" i="0" dirty="0">
                <a:effectLst/>
                <a:latin typeface="Menlo"/>
              </a:rPr>
              <a:t>         dy1=(1.3/3)+0.5;</a:t>
            </a:r>
            <a:r>
              <a:rPr lang="en-US" sz="1800" b="0" i="0" dirty="0">
                <a:solidFill>
                  <a:srgbClr val="028009"/>
                </a:solidFill>
                <a:effectLst/>
                <a:latin typeface="Menlo"/>
              </a:rPr>
              <a:t>%right angled triangle moment of inertia </a:t>
            </a:r>
            <a:r>
              <a:rPr lang="en-US" sz="1800" b="0" i="0" dirty="0" err="1">
                <a:solidFill>
                  <a:srgbClr val="028009"/>
                </a:solidFill>
                <a:effectLst/>
                <a:latin typeface="Menlo"/>
              </a:rPr>
              <a:t>wrt</a:t>
            </a:r>
            <a:r>
              <a:rPr lang="en-US" sz="1800" b="0" i="0" dirty="0">
                <a:solidFill>
                  <a:srgbClr val="028009"/>
                </a:solidFill>
                <a:effectLst/>
                <a:latin typeface="Menlo"/>
              </a:rPr>
              <a:t> centroid</a:t>
            </a:r>
            <a:endParaRPr lang="en-US" sz="1800" b="0" i="0" dirty="0">
              <a:effectLst/>
              <a:latin typeface="Menlo"/>
            </a:endParaRPr>
          </a:p>
          <a:p>
            <a:r>
              <a:rPr lang="en-US" sz="1800" b="0" i="0" dirty="0">
                <a:effectLst/>
                <a:latin typeface="Menlo"/>
              </a:rPr>
              <a:t>         X1=(dy1^2);</a:t>
            </a:r>
          </a:p>
          <a:p>
            <a:r>
              <a:rPr lang="en-US" sz="1800" b="0" i="0" dirty="0">
                <a:effectLst/>
                <a:latin typeface="Menlo"/>
              </a:rPr>
              <a:t>         S1=(A1*(X1))+I1;</a:t>
            </a:r>
            <a:r>
              <a:rPr lang="en-US" sz="1800" b="0" i="0" dirty="0">
                <a:solidFill>
                  <a:srgbClr val="028009"/>
                </a:solidFill>
                <a:effectLst/>
                <a:latin typeface="Menlo"/>
              </a:rPr>
              <a:t>%right angled triangle moment of inertia </a:t>
            </a:r>
            <a:r>
              <a:rPr lang="en-US" sz="1800" b="0" i="0" dirty="0" err="1">
                <a:solidFill>
                  <a:srgbClr val="028009"/>
                </a:solidFill>
                <a:effectLst/>
                <a:latin typeface="Menlo"/>
              </a:rPr>
              <a:t>wrt</a:t>
            </a:r>
            <a:r>
              <a:rPr lang="en-US" sz="1800" b="0" i="0" dirty="0">
                <a:solidFill>
                  <a:srgbClr val="028009"/>
                </a:solidFill>
                <a:effectLst/>
                <a:latin typeface="Menlo"/>
              </a:rPr>
              <a:t> x axis</a:t>
            </a:r>
            <a:endParaRPr lang="en-US" sz="1800" b="0" i="0" dirty="0">
              <a:effectLst/>
              <a:latin typeface="Menlo"/>
            </a:endParaRPr>
          </a:p>
          <a:p>
            <a:r>
              <a:rPr lang="en-US" sz="1800" b="0" i="0" dirty="0">
                <a:effectLst/>
                <a:latin typeface="Menlo"/>
              </a:rPr>
              <a:t>         A2=((i-0.6)*0.5/2); </a:t>
            </a:r>
            <a:r>
              <a:rPr lang="en-US" sz="1800" b="0" i="0" dirty="0">
                <a:solidFill>
                  <a:srgbClr val="028009"/>
                </a:solidFill>
                <a:effectLst/>
                <a:latin typeface="Menlo"/>
              </a:rPr>
              <a:t>% 2 small rectangles on the base area</a:t>
            </a:r>
            <a:endParaRPr lang="en-US" sz="1800" b="0" i="0" dirty="0">
              <a:effectLst/>
              <a:latin typeface="Menlo"/>
            </a:endParaRPr>
          </a:p>
          <a:p>
            <a:r>
              <a:rPr lang="en-US" sz="1800" b="0" i="0" dirty="0">
                <a:effectLst/>
                <a:latin typeface="Menlo"/>
              </a:rPr>
              <a:t>         I2=((i-0.6)/2*(0.5^3))/12; </a:t>
            </a:r>
            <a:r>
              <a:rPr lang="en-US" sz="1800" b="0" i="0" dirty="0">
                <a:solidFill>
                  <a:srgbClr val="028009"/>
                </a:solidFill>
                <a:effectLst/>
                <a:latin typeface="Menlo"/>
              </a:rPr>
              <a:t>% 2 small rectangles on the base moment of inertia </a:t>
            </a:r>
            <a:r>
              <a:rPr lang="en-US" sz="1800" b="0" i="0" dirty="0" err="1">
                <a:solidFill>
                  <a:srgbClr val="028009"/>
                </a:solidFill>
                <a:effectLst/>
                <a:latin typeface="Menlo"/>
              </a:rPr>
              <a:t>wrt</a:t>
            </a:r>
            <a:r>
              <a:rPr lang="en-US" sz="1800" b="0" i="0" dirty="0">
                <a:solidFill>
                  <a:srgbClr val="028009"/>
                </a:solidFill>
                <a:effectLst/>
                <a:latin typeface="Menlo"/>
              </a:rPr>
              <a:t> centroid</a:t>
            </a:r>
            <a:endParaRPr lang="en-US" sz="1800" b="0" i="0" dirty="0">
              <a:effectLst/>
              <a:latin typeface="Menlo"/>
            </a:endParaRPr>
          </a:p>
          <a:p>
            <a:r>
              <a:rPr lang="en-US" sz="1800" b="0" i="0" dirty="0">
                <a:effectLst/>
                <a:latin typeface="Menlo"/>
              </a:rPr>
              <a:t>         dy2=0.25;</a:t>
            </a:r>
            <a:r>
              <a:rPr lang="en-US" sz="1800" b="0" i="0" dirty="0">
                <a:solidFill>
                  <a:srgbClr val="028009"/>
                </a:solidFill>
                <a:effectLst/>
                <a:latin typeface="Menlo"/>
              </a:rPr>
              <a:t>% 2 small rectangles on the base distance of centroid from x axis </a:t>
            </a:r>
            <a:endParaRPr lang="en-US" sz="1800" b="0" i="0" dirty="0">
              <a:effectLst/>
              <a:latin typeface="Menlo"/>
            </a:endParaRPr>
          </a:p>
          <a:p>
            <a:r>
              <a:rPr lang="en-US" sz="1800" b="0" i="0" dirty="0">
                <a:effectLst/>
                <a:latin typeface="Menlo"/>
              </a:rPr>
              <a:t>         X2=(dy2^2);</a:t>
            </a:r>
          </a:p>
          <a:p>
            <a:r>
              <a:rPr lang="en-US" sz="1800" b="0" i="0" dirty="0">
                <a:effectLst/>
                <a:latin typeface="Menlo"/>
              </a:rPr>
              <a:t>         S2=(A2*(X2))+I2; </a:t>
            </a:r>
            <a:r>
              <a:rPr lang="en-US" sz="1800" b="0" i="0" dirty="0">
                <a:solidFill>
                  <a:srgbClr val="028009"/>
                </a:solidFill>
                <a:effectLst/>
                <a:latin typeface="Menlo"/>
              </a:rPr>
              <a:t>% 2 small rectangles on the base moment of inertia </a:t>
            </a:r>
            <a:r>
              <a:rPr lang="en-US" sz="1800" b="0" i="0" dirty="0" err="1">
                <a:solidFill>
                  <a:srgbClr val="028009"/>
                </a:solidFill>
                <a:effectLst/>
                <a:latin typeface="Menlo"/>
              </a:rPr>
              <a:t>wrt</a:t>
            </a:r>
            <a:r>
              <a:rPr lang="en-US" sz="1800" b="0" i="0" dirty="0">
                <a:solidFill>
                  <a:srgbClr val="028009"/>
                </a:solidFill>
                <a:effectLst/>
                <a:latin typeface="Menlo"/>
              </a:rPr>
              <a:t> x axis</a:t>
            </a:r>
            <a:endParaRPr lang="en-US" sz="1800" b="0" i="0" dirty="0">
              <a:effectLst/>
              <a:latin typeface="Menlo"/>
            </a:endParaRPr>
          </a:p>
          <a:p>
            <a:r>
              <a:rPr lang="en-US" sz="1800" b="0" i="0" dirty="0">
                <a:effectLst/>
                <a:latin typeface="Menlo"/>
              </a:rPr>
              <a:t>        m1(1,i)=(2*S1)+(2*S2)+(S3)-S4-S5;</a:t>
            </a:r>
          </a:p>
          <a:p>
            <a:r>
              <a:rPr lang="en-US" sz="1800" b="0" i="0" dirty="0">
                <a:solidFill>
                  <a:srgbClr val="0E00FF"/>
                </a:solidFill>
                <a:effectLst/>
                <a:latin typeface="Menlo"/>
              </a:rPr>
              <a:t>end</a:t>
            </a:r>
            <a:endParaRPr lang="en-US" sz="1800" b="0" i="0" dirty="0">
              <a:effectLst/>
              <a:latin typeface="Menlo"/>
            </a:endParaRPr>
          </a:p>
          <a:p>
            <a:r>
              <a:rPr lang="en-US" sz="1800" b="0" i="0" dirty="0">
                <a:effectLst/>
                <a:latin typeface="Menlo"/>
              </a:rPr>
              <a:t>plot(a,m1)</a:t>
            </a:r>
          </a:p>
          <a:p>
            <a:r>
              <a:rPr lang="en-US" sz="1800" b="0" i="0" dirty="0">
                <a:effectLst/>
                <a:latin typeface="Menlo"/>
              </a:rPr>
              <a:t>title(</a:t>
            </a:r>
            <a:r>
              <a:rPr lang="en-US" sz="1800" b="0" i="0" dirty="0">
                <a:solidFill>
                  <a:srgbClr val="AA04F9"/>
                </a:solidFill>
                <a:effectLst/>
                <a:latin typeface="Menlo"/>
              </a:rPr>
              <a:t>"Variation of moment of inertia </a:t>
            </a:r>
            <a:r>
              <a:rPr lang="en-US" sz="1800" b="0" i="0" dirty="0" err="1">
                <a:solidFill>
                  <a:srgbClr val="AA04F9"/>
                </a:solidFill>
                <a:effectLst/>
                <a:latin typeface="Menlo"/>
              </a:rPr>
              <a:t>wrt</a:t>
            </a:r>
            <a:r>
              <a:rPr lang="en-US" sz="1800" b="0" i="0" dirty="0">
                <a:solidFill>
                  <a:srgbClr val="AA04F9"/>
                </a:solidFill>
                <a:effectLst/>
                <a:latin typeface="Menlo"/>
              </a:rPr>
              <a:t> base "</a:t>
            </a:r>
            <a:r>
              <a:rPr lang="en-US" sz="1800" b="0" i="0" dirty="0">
                <a:effectLst/>
                <a:latin typeface="Menlo"/>
              </a:rPr>
              <a:t>)</a:t>
            </a:r>
          </a:p>
          <a:p>
            <a:r>
              <a:rPr lang="en-US" sz="1800" b="0" i="0" dirty="0" err="1">
                <a:effectLst/>
                <a:latin typeface="Menlo"/>
              </a:rPr>
              <a:t>xlabel</a:t>
            </a:r>
            <a:r>
              <a:rPr lang="en-US" sz="1800" b="0" i="0" dirty="0">
                <a:effectLst/>
                <a:latin typeface="Menlo"/>
              </a:rPr>
              <a:t>(</a:t>
            </a:r>
            <a:r>
              <a:rPr lang="en-US" sz="1800" b="0" i="0" dirty="0">
                <a:solidFill>
                  <a:srgbClr val="AA04F9"/>
                </a:solidFill>
                <a:effectLst/>
                <a:latin typeface="Menlo"/>
              </a:rPr>
              <a:t>"base length "</a:t>
            </a:r>
            <a:r>
              <a:rPr lang="en-US" sz="1800" b="0" i="0" dirty="0">
                <a:effectLst/>
                <a:latin typeface="Menlo"/>
              </a:rPr>
              <a:t>)</a:t>
            </a:r>
          </a:p>
          <a:p>
            <a:r>
              <a:rPr lang="en-US" sz="1800" b="0" i="0" dirty="0" err="1">
                <a:effectLst/>
                <a:latin typeface="Menlo"/>
              </a:rPr>
              <a:t>ylabel</a:t>
            </a:r>
            <a:r>
              <a:rPr lang="en-US" sz="1800" b="0" i="0" dirty="0">
                <a:effectLst/>
                <a:latin typeface="Menlo"/>
              </a:rPr>
              <a:t>(</a:t>
            </a:r>
            <a:r>
              <a:rPr lang="en-US" sz="1800" b="0" i="0" dirty="0">
                <a:solidFill>
                  <a:srgbClr val="AA04F9"/>
                </a:solidFill>
                <a:effectLst/>
                <a:latin typeface="Menlo"/>
              </a:rPr>
              <a:t>"moment of inertia with respect x axis"</a:t>
            </a:r>
            <a:r>
              <a:rPr lang="en-US" sz="1800" b="0" i="0" dirty="0">
                <a:effectLst/>
                <a:latin typeface="Menlo"/>
              </a:rPr>
              <a:t>)</a:t>
            </a:r>
          </a:p>
          <a:p>
            <a:br>
              <a:rPr lang="en-US" sz="1800" b="0" i="0" dirty="0">
                <a:effectLst/>
                <a:latin typeface="Menlo"/>
              </a:rPr>
            </a:br>
            <a:endParaRPr lang="en-US" sz="1800" b="0" i="0" dirty="0">
              <a:effectLst/>
              <a:latin typeface="Menlo"/>
            </a:endParaRPr>
          </a:p>
          <a:p>
            <a:endParaRPr lang="en-US" sz="1800" b="0" i="0" dirty="0">
              <a:effectLst/>
              <a:latin typeface="Menlo"/>
            </a:endParaRPr>
          </a:p>
        </p:txBody>
      </p:sp>
    </p:spTree>
    <p:extLst>
      <p:ext uri="{BB962C8B-B14F-4D97-AF65-F5344CB8AC3E}">
        <p14:creationId xmlns:p14="http://schemas.microsoft.com/office/powerpoint/2010/main" val="2682621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80E3EE-FCC5-48DC-8B41-C4DB10D11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Box 8">
            <a:extLst>
              <a:ext uri="{FF2B5EF4-FFF2-40B4-BE49-F238E27FC236}">
                <a16:creationId xmlns:a16="http://schemas.microsoft.com/office/drawing/2014/main" id="{3D527CB4-CD0A-4807-A771-2A6772C42B0A}"/>
              </a:ext>
            </a:extLst>
          </p:cNvPr>
          <p:cNvSpPr txBox="1"/>
          <p:nvPr/>
        </p:nvSpPr>
        <p:spPr>
          <a:xfrm>
            <a:off x="3015656" y="197609"/>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OUTPUT</a:t>
            </a:r>
          </a:p>
        </p:txBody>
      </p:sp>
      <p:sp>
        <p:nvSpPr>
          <p:cNvPr id="10" name="Rectangle: Rounded Corners 9">
            <a:extLst>
              <a:ext uri="{FF2B5EF4-FFF2-40B4-BE49-F238E27FC236}">
                <a16:creationId xmlns:a16="http://schemas.microsoft.com/office/drawing/2014/main" id="{CF1F01F5-68A9-4543-879E-9EA1D7E9B49A}"/>
              </a:ext>
            </a:extLst>
          </p:cNvPr>
          <p:cNvSpPr/>
          <p:nvPr/>
        </p:nvSpPr>
        <p:spPr>
          <a:xfrm>
            <a:off x="1943406" y="168788"/>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1" name="Rectangle: Rounded Corners 10">
            <a:extLst>
              <a:ext uri="{FF2B5EF4-FFF2-40B4-BE49-F238E27FC236}">
                <a16:creationId xmlns:a16="http://schemas.microsoft.com/office/drawing/2014/main" id="{A6888DCE-708D-494F-8FF7-40A98E4E68A7}"/>
              </a:ext>
            </a:extLst>
          </p:cNvPr>
          <p:cNvSpPr/>
          <p:nvPr/>
        </p:nvSpPr>
        <p:spPr>
          <a:xfrm>
            <a:off x="5343478" y="172255"/>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2" name="Graphic 11" descr="Blueprint outline">
            <a:extLst>
              <a:ext uri="{FF2B5EF4-FFF2-40B4-BE49-F238E27FC236}">
                <a16:creationId xmlns:a16="http://schemas.microsoft.com/office/drawing/2014/main" id="{2755D143-6B4D-4D7F-8A5B-F9EB55187C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9760" y="298555"/>
            <a:ext cx="446026" cy="446026"/>
          </a:xfrm>
          <a:prstGeom prst="rect">
            <a:avLst/>
          </a:prstGeom>
        </p:spPr>
      </p:pic>
      <p:pic>
        <p:nvPicPr>
          <p:cNvPr id="13" name="Graphic 12" descr="Blueprint outline">
            <a:extLst>
              <a:ext uri="{FF2B5EF4-FFF2-40B4-BE49-F238E27FC236}">
                <a16:creationId xmlns:a16="http://schemas.microsoft.com/office/drawing/2014/main" id="{2E3470F3-CE39-42E0-A447-26E54C04C1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6726" y="297761"/>
            <a:ext cx="446026" cy="446026"/>
          </a:xfrm>
          <a:prstGeom prst="rect">
            <a:avLst/>
          </a:prstGeom>
        </p:spPr>
      </p:pic>
      <p:graphicFrame>
        <p:nvGraphicFramePr>
          <p:cNvPr id="14" name="Object 13">
            <a:extLst>
              <a:ext uri="{FF2B5EF4-FFF2-40B4-BE49-F238E27FC236}">
                <a16:creationId xmlns:a16="http://schemas.microsoft.com/office/drawing/2014/main" id="{8EB38655-75D2-4A0E-BA40-1986DC2DE8FA}"/>
              </a:ext>
            </a:extLst>
          </p:cNvPr>
          <p:cNvGraphicFramePr>
            <a:graphicFrameLocks noChangeAspect="1"/>
          </p:cNvGraphicFramePr>
          <p:nvPr>
            <p:extLst>
              <p:ext uri="{D42A27DB-BD31-4B8C-83A1-F6EECF244321}">
                <p14:modId xmlns:p14="http://schemas.microsoft.com/office/powerpoint/2010/main" val="2137670015"/>
              </p:ext>
            </p:extLst>
          </p:nvPr>
        </p:nvGraphicFramePr>
        <p:xfrm>
          <a:off x="2292773" y="1275678"/>
          <a:ext cx="5451085" cy="979581"/>
        </p:xfrm>
        <a:graphic>
          <a:graphicData uri="http://schemas.openxmlformats.org/presentationml/2006/ole">
            <mc:AlternateContent xmlns:mc="http://schemas.openxmlformats.org/markup-compatibility/2006">
              <mc:Choice xmlns:v="urn:schemas-microsoft-com:vml" Requires="v">
                <p:oleObj spid="_x0000_s34899" name="Bitmap Image" r:id="rId6" imgW="4191120" imgH="640080" progId="Paint.Picture">
                  <p:embed/>
                </p:oleObj>
              </mc:Choice>
              <mc:Fallback>
                <p:oleObj name="Bitmap Image" r:id="rId6" imgW="4191120" imgH="640080" progId="Paint.Picture">
                  <p:embed/>
                  <p:pic>
                    <p:nvPicPr>
                      <p:cNvPr id="14" name="Object 13">
                        <a:extLst>
                          <a:ext uri="{FF2B5EF4-FFF2-40B4-BE49-F238E27FC236}">
                            <a16:creationId xmlns:a16="http://schemas.microsoft.com/office/drawing/2014/main" id="{8EB38655-75D2-4A0E-BA40-1986DC2DE8FA}"/>
                          </a:ext>
                        </a:extLst>
                      </p:cNvPr>
                      <p:cNvPicPr/>
                      <p:nvPr/>
                    </p:nvPicPr>
                    <p:blipFill>
                      <a:blip r:embed="rId7"/>
                      <a:stretch>
                        <a:fillRect/>
                      </a:stretch>
                    </p:blipFill>
                    <p:spPr>
                      <a:xfrm>
                        <a:off x="2292773" y="1275678"/>
                        <a:ext cx="5451085" cy="979581"/>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E80B118A-5F39-4B7C-B669-5716355D43CD}"/>
              </a:ext>
            </a:extLst>
          </p:cNvPr>
          <p:cNvGraphicFramePr>
            <a:graphicFrameLocks noChangeAspect="1"/>
          </p:cNvGraphicFramePr>
          <p:nvPr>
            <p:extLst>
              <p:ext uri="{D42A27DB-BD31-4B8C-83A1-F6EECF244321}">
                <p14:modId xmlns:p14="http://schemas.microsoft.com/office/powerpoint/2010/main" val="2949042247"/>
              </p:ext>
            </p:extLst>
          </p:nvPr>
        </p:nvGraphicFramePr>
        <p:xfrm>
          <a:off x="2319667" y="2406764"/>
          <a:ext cx="4780380" cy="4067863"/>
        </p:xfrm>
        <a:graphic>
          <a:graphicData uri="http://schemas.openxmlformats.org/presentationml/2006/ole">
            <mc:AlternateContent xmlns:mc="http://schemas.openxmlformats.org/markup-compatibility/2006">
              <mc:Choice xmlns:v="urn:schemas-microsoft-com:vml" Requires="v">
                <p:oleObj spid="_x0000_s34900" name="Bitmap Image" r:id="rId8" imgW="4930200" imgH="3855600" progId="Paint.Picture">
                  <p:embed/>
                </p:oleObj>
              </mc:Choice>
              <mc:Fallback>
                <p:oleObj name="Bitmap Image" r:id="rId8" imgW="4930200" imgH="3855600" progId="Paint.Picture">
                  <p:embed/>
                  <p:pic>
                    <p:nvPicPr>
                      <p:cNvPr id="15" name="Object 14">
                        <a:extLst>
                          <a:ext uri="{FF2B5EF4-FFF2-40B4-BE49-F238E27FC236}">
                            <a16:creationId xmlns:a16="http://schemas.microsoft.com/office/drawing/2014/main" id="{E80B118A-5F39-4B7C-B669-5716355D43CD}"/>
                          </a:ext>
                        </a:extLst>
                      </p:cNvPr>
                      <p:cNvPicPr/>
                      <p:nvPr/>
                    </p:nvPicPr>
                    <p:blipFill>
                      <a:blip r:embed="rId9"/>
                      <a:stretch>
                        <a:fillRect/>
                      </a:stretch>
                    </p:blipFill>
                    <p:spPr>
                      <a:xfrm>
                        <a:off x="2319667" y="2406764"/>
                        <a:ext cx="4780380" cy="4067863"/>
                      </a:xfrm>
                      <a:prstGeom prst="rect">
                        <a:avLst/>
                      </a:prstGeom>
                    </p:spPr>
                  </p:pic>
                </p:oleObj>
              </mc:Fallback>
            </mc:AlternateContent>
          </a:graphicData>
        </a:graphic>
      </p:graphicFrame>
      <p:graphicFrame>
        <p:nvGraphicFramePr>
          <p:cNvPr id="16" name="Table 15">
            <a:extLst>
              <a:ext uri="{FF2B5EF4-FFF2-40B4-BE49-F238E27FC236}">
                <a16:creationId xmlns:a16="http://schemas.microsoft.com/office/drawing/2014/main" id="{72B3714A-83B8-47F3-86CE-6176F7C4C785}"/>
              </a:ext>
            </a:extLst>
          </p:cNvPr>
          <p:cNvGraphicFramePr>
            <a:graphicFrameLocks noGrp="1"/>
          </p:cNvGraphicFramePr>
          <p:nvPr>
            <p:extLst>
              <p:ext uri="{D42A27DB-BD31-4B8C-83A1-F6EECF244321}">
                <p14:modId xmlns:p14="http://schemas.microsoft.com/office/powerpoint/2010/main" val="1833342509"/>
              </p:ext>
            </p:extLst>
          </p:nvPr>
        </p:nvGraphicFramePr>
        <p:xfrm>
          <a:off x="7413648" y="1728311"/>
          <a:ext cx="4590093" cy="3006932"/>
        </p:xfrm>
        <a:graphic>
          <a:graphicData uri="http://schemas.openxmlformats.org/drawingml/2006/table">
            <a:tbl>
              <a:tblPr firstRow="1" bandRow="1">
                <a:tableStyleId>{5C22544A-7EE6-4342-B048-85BDC9FD1C3A}</a:tableStyleId>
              </a:tblPr>
              <a:tblGrid>
                <a:gridCol w="4590093">
                  <a:extLst>
                    <a:ext uri="{9D8B030D-6E8A-4147-A177-3AD203B41FA5}">
                      <a16:colId xmlns:a16="http://schemas.microsoft.com/office/drawing/2014/main" val="2713207551"/>
                    </a:ext>
                  </a:extLst>
                </a:gridCol>
              </a:tblGrid>
              <a:tr h="586547">
                <a:tc>
                  <a:txBody>
                    <a:bodyPr/>
                    <a:lstStyle/>
                    <a:p>
                      <a:r>
                        <a:rPr lang="en-IN" dirty="0">
                          <a:solidFill>
                            <a:schemeClr val="accent6">
                              <a:lumMod val="50000"/>
                            </a:schemeClr>
                          </a:solidFill>
                        </a:rPr>
                        <a:t>   CONCEPTS USED IN THE  QUESTION</a:t>
                      </a:r>
                    </a:p>
                  </a:txBody>
                  <a:tcPr/>
                </a:tc>
                <a:extLst>
                  <a:ext uri="{0D108BD9-81ED-4DB2-BD59-A6C34878D82A}">
                    <a16:rowId xmlns:a16="http://schemas.microsoft.com/office/drawing/2014/main" val="2098168207"/>
                  </a:ext>
                </a:extLst>
              </a:tr>
              <a:tr h="806795">
                <a:tc>
                  <a:txBody>
                    <a:bodyPr/>
                    <a:lstStyle/>
                    <a:p>
                      <a:r>
                        <a:rPr lang="en-IN" dirty="0">
                          <a:solidFill>
                            <a:schemeClr val="accent6"/>
                          </a:solidFill>
                        </a:rPr>
                        <a:t>1.MOMENT OF INERTIA OF RIGID BODIES</a:t>
                      </a:r>
                    </a:p>
                  </a:txBody>
                  <a:tcPr/>
                </a:tc>
                <a:extLst>
                  <a:ext uri="{0D108BD9-81ED-4DB2-BD59-A6C34878D82A}">
                    <a16:rowId xmlns:a16="http://schemas.microsoft.com/office/drawing/2014/main" val="4223281572"/>
                  </a:ext>
                </a:extLst>
              </a:tr>
              <a:tr h="806795">
                <a:tc>
                  <a:txBody>
                    <a:bodyPr/>
                    <a:lstStyle/>
                    <a:p>
                      <a:r>
                        <a:rPr lang="en-IN" dirty="0">
                          <a:solidFill>
                            <a:schemeClr val="accent6"/>
                          </a:solidFill>
                        </a:rPr>
                        <a:t>2.CENTROID OF RIGID BODIES</a:t>
                      </a:r>
                    </a:p>
                  </a:txBody>
                  <a:tcPr/>
                </a:tc>
                <a:extLst>
                  <a:ext uri="{0D108BD9-81ED-4DB2-BD59-A6C34878D82A}">
                    <a16:rowId xmlns:a16="http://schemas.microsoft.com/office/drawing/2014/main" val="85906083"/>
                  </a:ext>
                </a:extLst>
              </a:tr>
              <a:tr h="806795">
                <a:tc>
                  <a:txBody>
                    <a:bodyPr/>
                    <a:lstStyle/>
                    <a:p>
                      <a:r>
                        <a:rPr lang="en-IN" dirty="0">
                          <a:solidFill>
                            <a:schemeClr val="accent6"/>
                          </a:solidFill>
                        </a:rPr>
                        <a:t>3.PARALLEL AXIS THEOROM</a:t>
                      </a:r>
                    </a:p>
                  </a:txBody>
                  <a:tcPr/>
                </a:tc>
                <a:extLst>
                  <a:ext uri="{0D108BD9-81ED-4DB2-BD59-A6C34878D82A}">
                    <a16:rowId xmlns:a16="http://schemas.microsoft.com/office/drawing/2014/main" val="3762320281"/>
                  </a:ext>
                </a:extLst>
              </a:tr>
            </a:tbl>
          </a:graphicData>
        </a:graphic>
      </p:graphicFrame>
    </p:spTree>
    <p:extLst>
      <p:ext uri="{BB962C8B-B14F-4D97-AF65-F5344CB8AC3E}">
        <p14:creationId xmlns:p14="http://schemas.microsoft.com/office/powerpoint/2010/main" val="29583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5E50F-3B34-4064-8696-D9FA337EF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2" name="Picture 11">
            <a:extLst>
              <a:ext uri="{FF2B5EF4-FFF2-40B4-BE49-F238E27FC236}">
                <a16:creationId xmlns:a16="http://schemas.microsoft.com/office/drawing/2014/main" id="{E3E236CF-1870-4282-802A-C6B191DD55C4}"/>
              </a:ext>
            </a:extLst>
          </p:cNvPr>
          <p:cNvPicPr>
            <a:picLocks noChangeAspect="1"/>
          </p:cNvPicPr>
          <p:nvPr/>
        </p:nvPicPr>
        <p:blipFill>
          <a:blip r:embed="rId3"/>
          <a:stretch>
            <a:fillRect/>
          </a:stretch>
        </p:blipFill>
        <p:spPr>
          <a:xfrm>
            <a:off x="2194607" y="354106"/>
            <a:ext cx="4421346" cy="6149788"/>
          </a:xfrm>
          <a:prstGeom prst="rect">
            <a:avLst/>
          </a:prstGeom>
          <a:ln w="19050">
            <a:solidFill>
              <a:schemeClr val="tx1"/>
            </a:solidFill>
          </a:ln>
        </p:spPr>
      </p:pic>
      <p:pic>
        <p:nvPicPr>
          <p:cNvPr id="14" name="Picture 13">
            <a:extLst>
              <a:ext uri="{FF2B5EF4-FFF2-40B4-BE49-F238E27FC236}">
                <a16:creationId xmlns:a16="http://schemas.microsoft.com/office/drawing/2014/main" id="{F49AEC58-33B1-4BF3-A502-C5ADA7380CAE}"/>
              </a:ext>
            </a:extLst>
          </p:cNvPr>
          <p:cNvPicPr>
            <a:picLocks noChangeAspect="1"/>
          </p:cNvPicPr>
          <p:nvPr/>
        </p:nvPicPr>
        <p:blipFill>
          <a:blip r:embed="rId4"/>
          <a:stretch>
            <a:fillRect/>
          </a:stretch>
        </p:blipFill>
        <p:spPr>
          <a:xfrm>
            <a:off x="7147008" y="354106"/>
            <a:ext cx="4516074" cy="6149788"/>
          </a:xfrm>
          <a:prstGeom prst="rect">
            <a:avLst/>
          </a:prstGeom>
          <a:ln w="19050">
            <a:solidFill>
              <a:schemeClr val="tx1"/>
            </a:solidFill>
          </a:ln>
        </p:spPr>
      </p:pic>
    </p:spTree>
    <p:extLst>
      <p:ext uri="{BB962C8B-B14F-4D97-AF65-F5344CB8AC3E}">
        <p14:creationId xmlns:p14="http://schemas.microsoft.com/office/powerpoint/2010/main" val="19425907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FC0CE-0A7A-4EC7-8845-2BB297A5E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68353"/>
          </a:xfrm>
          <a:prstGeom prst="rect">
            <a:avLst/>
          </a:prstGeom>
        </p:spPr>
      </p:pic>
      <p:sp>
        <p:nvSpPr>
          <p:cNvPr id="4" name="TextBox 3">
            <a:extLst>
              <a:ext uri="{FF2B5EF4-FFF2-40B4-BE49-F238E27FC236}">
                <a16:creationId xmlns:a16="http://schemas.microsoft.com/office/drawing/2014/main" id="{57090083-33AB-463B-A97B-19A496BD8F2A}"/>
              </a:ext>
            </a:extLst>
          </p:cNvPr>
          <p:cNvSpPr txBox="1"/>
          <p:nvPr/>
        </p:nvSpPr>
        <p:spPr>
          <a:xfrm>
            <a:off x="4769223" y="188259"/>
            <a:ext cx="2653553"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PROBLEM - 7</a:t>
            </a:r>
          </a:p>
        </p:txBody>
      </p:sp>
      <p:sp>
        <p:nvSpPr>
          <p:cNvPr id="5" name="Rectangle: Rounded Corners 4">
            <a:extLst>
              <a:ext uri="{FF2B5EF4-FFF2-40B4-BE49-F238E27FC236}">
                <a16:creationId xmlns:a16="http://schemas.microsoft.com/office/drawing/2014/main" id="{45E72586-9E0B-4DEB-BA95-981C0DBAC068}"/>
              </a:ext>
            </a:extLst>
          </p:cNvPr>
          <p:cNvSpPr/>
          <p:nvPr/>
        </p:nvSpPr>
        <p:spPr>
          <a:xfrm>
            <a:off x="3653432"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6" name="Graphic 5" descr="Ruler outline">
            <a:extLst>
              <a:ext uri="{FF2B5EF4-FFF2-40B4-BE49-F238E27FC236}">
                <a16:creationId xmlns:a16="http://schemas.microsoft.com/office/drawing/2014/main" id="{D42CF2B5-2D0F-4B6C-909A-FCBB6D1B7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6680" y="317232"/>
            <a:ext cx="446026" cy="446026"/>
          </a:xfrm>
          <a:prstGeom prst="rect">
            <a:avLst/>
          </a:prstGeom>
        </p:spPr>
      </p:pic>
      <p:sp>
        <p:nvSpPr>
          <p:cNvPr id="7" name="Rectangle: Rounded Corners 6">
            <a:extLst>
              <a:ext uri="{FF2B5EF4-FFF2-40B4-BE49-F238E27FC236}">
                <a16:creationId xmlns:a16="http://schemas.microsoft.com/office/drawing/2014/main" id="{F7753957-CAE5-4BAB-879E-8C71A2E851B4}"/>
              </a:ext>
            </a:extLst>
          </p:cNvPr>
          <p:cNvSpPr/>
          <p:nvPr/>
        </p:nvSpPr>
        <p:spPr>
          <a:xfrm>
            <a:off x="7799293" y="188259"/>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Ruler outline">
            <a:extLst>
              <a:ext uri="{FF2B5EF4-FFF2-40B4-BE49-F238E27FC236}">
                <a16:creationId xmlns:a16="http://schemas.microsoft.com/office/drawing/2014/main" id="{96715226-D20F-4378-BEA7-F4FB578934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2541" y="317232"/>
            <a:ext cx="446026" cy="446026"/>
          </a:xfrm>
          <a:prstGeom prst="rect">
            <a:avLst/>
          </a:prstGeom>
        </p:spPr>
      </p:pic>
      <p:sp>
        <p:nvSpPr>
          <p:cNvPr id="9" name="TextBox 8">
            <a:extLst>
              <a:ext uri="{FF2B5EF4-FFF2-40B4-BE49-F238E27FC236}">
                <a16:creationId xmlns:a16="http://schemas.microsoft.com/office/drawing/2014/main" id="{3EC30858-D35A-4B67-A967-68F75F4C28F3}"/>
              </a:ext>
            </a:extLst>
          </p:cNvPr>
          <p:cNvSpPr txBox="1"/>
          <p:nvPr/>
        </p:nvSpPr>
        <p:spPr>
          <a:xfrm>
            <a:off x="2133602" y="1233188"/>
            <a:ext cx="5818939" cy="5140190"/>
          </a:xfrm>
          <a:prstGeom prst="rect">
            <a:avLst/>
          </a:prstGeom>
          <a:noFill/>
        </p:spPr>
        <p:txBody>
          <a:bodyPr wrap="square" rtlCol="0">
            <a:spAutoFit/>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Q2. A Crane is used for lifting cars from the ground. At a given height we are told that the tension in  each cable is 28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kN</a:t>
            </a:r>
            <a:r>
              <a:rPr lang="en-IN" sz="1800" dirty="0">
                <a:effectLst/>
                <a:latin typeface="Calibri" panose="020F0502020204030204" pitchFamily="34" charset="0"/>
                <a:ea typeface="Calibri" panose="020F0502020204030204" pitchFamily="34" charset="0"/>
                <a:cs typeface="Times New Roman" panose="02020603050405020304" pitchFamily="18" charset="0"/>
              </a:rPr>
              <a:t> Find the resultant of all the tension forces. Also find the cartesian angle of the resultant vector. Using MATLAB </a:t>
            </a:r>
          </a:p>
          <a:p>
            <a:pPr>
              <a:lnSpc>
                <a:spcPct val="107000"/>
              </a:lnSpc>
              <a:spcAft>
                <a:spcPts val="800"/>
              </a:spcAft>
            </a:pPr>
            <a:endParaRPr lang="en-IN" dirty="0">
              <a:latin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lphaLcParenR"/>
            </a:pPr>
            <a:r>
              <a:rPr lang="en-IN" dirty="0"/>
              <a:t>Get the weight of the car from the user and find out the tension in each cable assuming that the weight is along the –</a:t>
            </a:r>
            <a:r>
              <a:rPr lang="en-IN" dirty="0" err="1"/>
              <a:t>ve</a:t>
            </a:r>
            <a:r>
              <a:rPr lang="en-IN" dirty="0"/>
              <a:t> z axis. Also plot the variation of tension forces with the weight from 0 to given weight?</a:t>
            </a:r>
          </a:p>
          <a:p>
            <a:pPr marL="342900" indent="-342900">
              <a:lnSpc>
                <a:spcPct val="107000"/>
              </a:lnSpc>
              <a:spcAft>
                <a:spcPts val="800"/>
              </a:spcAft>
              <a:buFont typeface="+mj-lt"/>
              <a:buAutoNum type="alphaLcParenR"/>
            </a:pPr>
            <a:endParaRPr lang="en-IN" dirty="0"/>
          </a:p>
          <a:p>
            <a:pPr marL="342900" indent="-342900">
              <a:lnSpc>
                <a:spcPct val="107000"/>
              </a:lnSpc>
              <a:spcAft>
                <a:spcPts val="800"/>
              </a:spcAft>
              <a:buFont typeface="+mj-lt"/>
              <a:buAutoNum type="alphaLcParenR"/>
            </a:pPr>
            <a:r>
              <a:rPr lang="en-IN" dirty="0"/>
              <a:t>Get the tension on each cable from the user and draw the variation of resultant force </a:t>
            </a:r>
            <a:r>
              <a:rPr lang="en-IN" dirty="0" err="1"/>
              <a:t>wrt</a:t>
            </a:r>
            <a:r>
              <a:rPr lang="en-IN" dirty="0"/>
              <a:t> to tension?</a:t>
            </a:r>
          </a:p>
          <a:p>
            <a:pPr marL="342900" indent="-342900">
              <a:lnSpc>
                <a:spcPct val="107000"/>
              </a:lnSpc>
              <a:spcAft>
                <a:spcPts val="800"/>
              </a:spcAft>
              <a:buFont typeface="+mj-lt"/>
              <a:buAutoNum type="alphaLcParenR"/>
            </a:pPr>
            <a:endParaRPr lang="en-IN" dirty="0"/>
          </a:p>
          <a:p>
            <a:pPr marL="342900" indent="-342900">
              <a:lnSpc>
                <a:spcPct val="107000"/>
              </a:lnSpc>
              <a:spcAft>
                <a:spcPts val="800"/>
              </a:spcAft>
              <a:buFont typeface="+mj-lt"/>
              <a:buAutoNum type="alphaLcParenR"/>
            </a:pPr>
            <a:r>
              <a:rPr lang="en-IN" dirty="0"/>
              <a:t>Get the E z coordinate from the user and plot the variation of resultant  </a:t>
            </a:r>
            <a:r>
              <a:rPr lang="en-IN" dirty="0" err="1"/>
              <a:t>wrt</a:t>
            </a:r>
            <a:r>
              <a:rPr lang="en-IN" dirty="0"/>
              <a:t> The coordinate? </a:t>
            </a:r>
          </a:p>
        </p:txBody>
      </p:sp>
      <p:pic>
        <p:nvPicPr>
          <p:cNvPr id="2052" name="Picture 4" descr="Each of the four forces acting at E - Question Solutions">
            <a:extLst>
              <a:ext uri="{FF2B5EF4-FFF2-40B4-BE49-F238E27FC236}">
                <a16:creationId xmlns:a16="http://schemas.microsoft.com/office/drawing/2014/main" id="{68717B78-A525-4742-95EA-843B6E18D0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2661" y="1423025"/>
            <a:ext cx="3707603"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251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1E0AAF-B9AD-436B-9EF9-50B9B4CD3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4" y="0"/>
            <a:ext cx="9144000" cy="6858000"/>
          </a:xfrm>
          <a:prstGeom prst="rect">
            <a:avLst/>
          </a:prstGeom>
        </p:spPr>
      </p:pic>
      <p:sp>
        <p:nvSpPr>
          <p:cNvPr id="10" name="TextBox 9">
            <a:extLst>
              <a:ext uri="{FF2B5EF4-FFF2-40B4-BE49-F238E27FC236}">
                <a16:creationId xmlns:a16="http://schemas.microsoft.com/office/drawing/2014/main" id="{1F72F5E1-17ED-4B8D-8D06-CC2B4FFA037D}"/>
              </a:ext>
            </a:extLst>
          </p:cNvPr>
          <p:cNvSpPr txBox="1"/>
          <p:nvPr/>
        </p:nvSpPr>
        <p:spPr>
          <a:xfrm>
            <a:off x="3693460" y="268941"/>
            <a:ext cx="5889812"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THEORITICAL CALCULATIONS</a:t>
            </a:r>
          </a:p>
        </p:txBody>
      </p:sp>
      <p:sp>
        <p:nvSpPr>
          <p:cNvPr id="11" name="Rectangle: Rounded Corners 10">
            <a:extLst>
              <a:ext uri="{FF2B5EF4-FFF2-40B4-BE49-F238E27FC236}">
                <a16:creationId xmlns:a16="http://schemas.microsoft.com/office/drawing/2014/main" id="{D6CEBA4A-C0DF-4D17-8A0B-7AB7BEAC1204}"/>
              </a:ext>
            </a:extLst>
          </p:cNvPr>
          <p:cNvSpPr/>
          <p:nvPr/>
        </p:nvSpPr>
        <p:spPr>
          <a:xfrm>
            <a:off x="2649385" y="211300"/>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2" name="Graphic 11" descr="Ruler outline">
            <a:extLst>
              <a:ext uri="{FF2B5EF4-FFF2-40B4-BE49-F238E27FC236}">
                <a16:creationId xmlns:a16="http://schemas.microsoft.com/office/drawing/2014/main" id="{0D95B0D9-694C-4AAE-84D2-EC96BBC609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02633" y="340273"/>
            <a:ext cx="446026" cy="446026"/>
          </a:xfrm>
          <a:prstGeom prst="rect">
            <a:avLst/>
          </a:prstGeom>
        </p:spPr>
      </p:pic>
      <p:sp>
        <p:nvSpPr>
          <p:cNvPr id="13" name="Rectangle: Rounded Corners 12">
            <a:extLst>
              <a:ext uri="{FF2B5EF4-FFF2-40B4-BE49-F238E27FC236}">
                <a16:creationId xmlns:a16="http://schemas.microsoft.com/office/drawing/2014/main" id="{4E36AD19-077F-49D5-AF99-DEEAF2A5414E}"/>
              </a:ext>
            </a:extLst>
          </p:cNvPr>
          <p:cNvSpPr/>
          <p:nvPr/>
        </p:nvSpPr>
        <p:spPr>
          <a:xfrm>
            <a:off x="9874825" y="268941"/>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4" name="Graphic 13" descr="Ruler outline">
            <a:extLst>
              <a:ext uri="{FF2B5EF4-FFF2-40B4-BE49-F238E27FC236}">
                <a16:creationId xmlns:a16="http://schemas.microsoft.com/office/drawing/2014/main" id="{D26C1FB2-265D-45A8-9B63-5C7D303906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8073" y="397914"/>
            <a:ext cx="446026" cy="446026"/>
          </a:xfrm>
          <a:prstGeom prst="rect">
            <a:avLst/>
          </a:prstGeom>
        </p:spPr>
      </p:pic>
      <p:pic>
        <p:nvPicPr>
          <p:cNvPr id="2" name="Picture 2" descr="Diagram&#10;&#10;Description automatically generated">
            <a:extLst>
              <a:ext uri="{FF2B5EF4-FFF2-40B4-BE49-F238E27FC236}">
                <a16:creationId xmlns:a16="http://schemas.microsoft.com/office/drawing/2014/main" id="{E8F59703-BC54-47E3-8C0B-6822DA9F5B3C}"/>
              </a:ext>
            </a:extLst>
          </p:cNvPr>
          <p:cNvPicPr>
            <a:picLocks noChangeAspect="1"/>
          </p:cNvPicPr>
          <p:nvPr/>
        </p:nvPicPr>
        <p:blipFill>
          <a:blip r:embed="rId5"/>
          <a:stretch>
            <a:fillRect/>
          </a:stretch>
        </p:blipFill>
        <p:spPr>
          <a:xfrm>
            <a:off x="2417626" y="1184213"/>
            <a:ext cx="3863575" cy="5397659"/>
          </a:xfrm>
          <a:prstGeom prst="rect">
            <a:avLst/>
          </a:prstGeom>
          <a:ln w="19050">
            <a:solidFill>
              <a:schemeClr val="tx1"/>
            </a:solidFill>
          </a:ln>
        </p:spPr>
      </p:pic>
      <p:pic>
        <p:nvPicPr>
          <p:cNvPr id="3" name="Picture 3" descr="Table&#10;&#10;Description automatically generated">
            <a:extLst>
              <a:ext uri="{FF2B5EF4-FFF2-40B4-BE49-F238E27FC236}">
                <a16:creationId xmlns:a16="http://schemas.microsoft.com/office/drawing/2014/main" id="{1DE16A67-3788-4991-8259-D41C68B196A4}"/>
              </a:ext>
            </a:extLst>
          </p:cNvPr>
          <p:cNvPicPr>
            <a:picLocks noChangeAspect="1"/>
          </p:cNvPicPr>
          <p:nvPr/>
        </p:nvPicPr>
        <p:blipFill>
          <a:blip r:embed="rId6"/>
          <a:stretch>
            <a:fillRect/>
          </a:stretch>
        </p:blipFill>
        <p:spPr>
          <a:xfrm>
            <a:off x="7232248" y="1191571"/>
            <a:ext cx="3717402" cy="5397488"/>
          </a:xfrm>
          <a:prstGeom prst="rect">
            <a:avLst/>
          </a:prstGeom>
          <a:ln w="19050">
            <a:solidFill>
              <a:schemeClr val="tx1"/>
            </a:solidFill>
          </a:ln>
        </p:spPr>
      </p:pic>
    </p:spTree>
    <p:extLst>
      <p:ext uri="{BB962C8B-B14F-4D97-AF65-F5344CB8AC3E}">
        <p14:creationId xmlns:p14="http://schemas.microsoft.com/office/powerpoint/2010/main" val="2809828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9EB84FA5-F4C0-43EE-A8B7-8791DEB67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4" y="0"/>
            <a:ext cx="9144000" cy="6858000"/>
          </a:xfrm>
          <a:prstGeom prst="rect">
            <a:avLst/>
          </a:prstGeom>
        </p:spPr>
      </p:pic>
      <p:pic>
        <p:nvPicPr>
          <p:cNvPr id="5" name="Picture 5">
            <a:extLst>
              <a:ext uri="{FF2B5EF4-FFF2-40B4-BE49-F238E27FC236}">
                <a16:creationId xmlns:a16="http://schemas.microsoft.com/office/drawing/2014/main" id="{4F10B3C5-FD4E-4B82-9D88-0C90B762E098}"/>
              </a:ext>
            </a:extLst>
          </p:cNvPr>
          <p:cNvPicPr>
            <a:picLocks noChangeAspect="1"/>
          </p:cNvPicPr>
          <p:nvPr/>
        </p:nvPicPr>
        <p:blipFill>
          <a:blip r:embed="rId3"/>
          <a:stretch>
            <a:fillRect/>
          </a:stretch>
        </p:blipFill>
        <p:spPr>
          <a:xfrm>
            <a:off x="4218325" y="216578"/>
            <a:ext cx="4653418" cy="6424843"/>
          </a:xfrm>
          <a:prstGeom prst="rect">
            <a:avLst/>
          </a:prstGeom>
          <a:ln w="19050">
            <a:solidFill>
              <a:schemeClr val="tx1"/>
            </a:solidFill>
          </a:ln>
        </p:spPr>
      </p:pic>
    </p:spTree>
    <p:extLst>
      <p:ext uri="{BB962C8B-B14F-4D97-AF65-F5344CB8AC3E}">
        <p14:creationId xmlns:p14="http://schemas.microsoft.com/office/powerpoint/2010/main" val="3134949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74316B-7471-4F63-BB48-B96020E7B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069"/>
            <a:ext cx="9144000" cy="6858000"/>
          </a:xfrm>
          <a:prstGeom prst="rect">
            <a:avLst/>
          </a:prstGeom>
        </p:spPr>
      </p:pic>
      <p:sp>
        <p:nvSpPr>
          <p:cNvPr id="6" name="TextBox 5">
            <a:extLst>
              <a:ext uri="{FF2B5EF4-FFF2-40B4-BE49-F238E27FC236}">
                <a16:creationId xmlns:a16="http://schemas.microsoft.com/office/drawing/2014/main" id="{0358980D-2731-4A49-8A52-F544E1B74A3D}"/>
              </a:ext>
            </a:extLst>
          </p:cNvPr>
          <p:cNvSpPr txBox="1"/>
          <p:nvPr/>
        </p:nvSpPr>
        <p:spPr>
          <a:xfrm>
            <a:off x="1872582" y="1146771"/>
            <a:ext cx="5398836" cy="5851602"/>
          </a:xfrm>
          <a:prstGeom prst="rect">
            <a:avLst/>
          </a:prstGeom>
          <a:noFill/>
        </p:spPr>
        <p:txBody>
          <a:bodyPr wrap="square">
            <a:spAutoFit/>
          </a:bodyPr>
          <a:lstStyle/>
          <a:p>
            <a:r>
              <a:rPr lang="en-IN" sz="1100" b="0" i="0" dirty="0">
                <a:solidFill>
                  <a:srgbClr val="028009"/>
                </a:solidFill>
                <a:effectLst/>
                <a:latin typeface="Menlo"/>
              </a:rPr>
              <a:t>%QUESTION 1 MATLAB CODE</a:t>
            </a:r>
            <a:endParaRPr lang="en-IN" sz="1100" b="0" i="0" dirty="0">
              <a:effectLst/>
              <a:latin typeface="Menlo"/>
            </a:endParaRPr>
          </a:p>
          <a:p>
            <a:r>
              <a:rPr lang="en-IN" sz="1100" b="0" i="0" dirty="0">
                <a:effectLst/>
                <a:latin typeface="Menlo"/>
              </a:rPr>
              <a:t>D=[-6 -4 0];</a:t>
            </a:r>
          </a:p>
          <a:p>
            <a:r>
              <a:rPr lang="en-IN" sz="1100" b="0" i="0" dirty="0">
                <a:effectLst/>
                <a:latin typeface="Menlo"/>
              </a:rPr>
              <a:t>C=[-6 4 0];</a:t>
            </a:r>
          </a:p>
          <a:p>
            <a:r>
              <a:rPr lang="en-IN" sz="1100" b="0" i="0" dirty="0">
                <a:effectLst/>
                <a:latin typeface="Menlo"/>
              </a:rPr>
              <a:t>B=[6 4 0];</a:t>
            </a:r>
          </a:p>
          <a:p>
            <a:r>
              <a:rPr lang="en-IN" sz="1100" b="0" i="0" dirty="0">
                <a:effectLst/>
                <a:latin typeface="Menlo"/>
              </a:rPr>
              <a:t>A=[6 -4 0];</a:t>
            </a:r>
          </a:p>
          <a:p>
            <a:r>
              <a:rPr lang="en-IN" sz="1100" b="0" i="0" dirty="0">
                <a:effectLst/>
                <a:latin typeface="Menlo"/>
              </a:rPr>
              <a:t>q=12;</a:t>
            </a:r>
          </a:p>
          <a:p>
            <a:r>
              <a:rPr lang="en-IN" sz="1100" b="0" i="0" dirty="0">
                <a:effectLst/>
                <a:latin typeface="Menlo"/>
              </a:rPr>
              <a:t>E=[0 0 q];</a:t>
            </a:r>
          </a:p>
          <a:p>
            <a:r>
              <a:rPr lang="en-IN" sz="1100" b="0" i="0" dirty="0">
                <a:effectLst/>
                <a:latin typeface="Menlo"/>
              </a:rPr>
              <a:t>W= input(</a:t>
            </a:r>
            <a:r>
              <a:rPr lang="en-IN" sz="1100" b="0" i="0" dirty="0">
                <a:solidFill>
                  <a:srgbClr val="AA04F9"/>
                </a:solidFill>
                <a:effectLst/>
                <a:latin typeface="Menlo"/>
              </a:rPr>
              <a:t>"Enter the weight of the car "</a:t>
            </a:r>
            <a:r>
              <a:rPr lang="en-IN" sz="1100" b="0" i="0" dirty="0">
                <a:effectLst/>
                <a:latin typeface="Menlo"/>
              </a:rPr>
              <a:t>);</a:t>
            </a:r>
          </a:p>
          <a:p>
            <a:r>
              <a:rPr lang="en-IN" sz="1100" b="0" i="0" dirty="0">
                <a:effectLst/>
                <a:latin typeface="Menlo"/>
              </a:rPr>
              <a:t>AE=E-A;</a:t>
            </a:r>
          </a:p>
          <a:p>
            <a:r>
              <a:rPr lang="en-IN" sz="1100" b="0" i="0" dirty="0">
                <a:effectLst/>
                <a:latin typeface="Menlo"/>
              </a:rPr>
              <a:t>BE=E-B;</a:t>
            </a:r>
          </a:p>
          <a:p>
            <a:r>
              <a:rPr lang="en-IN" sz="1100" b="0" i="0" dirty="0">
                <a:effectLst/>
                <a:latin typeface="Menlo"/>
              </a:rPr>
              <a:t>CE=E-C;</a:t>
            </a:r>
          </a:p>
          <a:p>
            <a:r>
              <a:rPr lang="en-IN" sz="1100" b="0" i="0" dirty="0">
                <a:effectLst/>
                <a:latin typeface="Menlo"/>
              </a:rPr>
              <a:t>DE=E-D;</a:t>
            </a:r>
          </a:p>
          <a:p>
            <a:r>
              <a:rPr lang="en-IN" sz="1100" b="0" i="0" dirty="0">
                <a:effectLst/>
                <a:latin typeface="Menlo"/>
              </a:rPr>
              <a:t>AECAP=AE/norm(AE);</a:t>
            </a:r>
          </a:p>
          <a:p>
            <a:r>
              <a:rPr lang="en-IN" sz="1100" b="0" i="0" dirty="0" err="1">
                <a:effectLst/>
                <a:latin typeface="Menlo"/>
              </a:rPr>
              <a:t>disp</a:t>
            </a:r>
            <a:r>
              <a:rPr lang="en-IN" sz="1100" b="0" i="0" dirty="0">
                <a:effectLst/>
                <a:latin typeface="Menlo"/>
              </a:rPr>
              <a:t>(</a:t>
            </a:r>
            <a:r>
              <a:rPr lang="en-IN" sz="1100" b="0" i="0" dirty="0">
                <a:solidFill>
                  <a:srgbClr val="AA04F9"/>
                </a:solidFill>
                <a:effectLst/>
                <a:latin typeface="Menlo"/>
              </a:rPr>
              <a:t>"The cartesian angle </a:t>
            </a:r>
            <a:r>
              <a:rPr lang="en-IN" sz="1100" b="0" i="0" dirty="0" err="1">
                <a:solidFill>
                  <a:srgbClr val="AA04F9"/>
                </a:solidFill>
                <a:effectLst/>
                <a:latin typeface="Menlo"/>
              </a:rPr>
              <a:t>wrt</a:t>
            </a:r>
            <a:r>
              <a:rPr lang="en-IN" sz="1100" b="0" i="0" dirty="0">
                <a:solidFill>
                  <a:srgbClr val="AA04F9"/>
                </a:solidFill>
                <a:effectLst/>
                <a:latin typeface="Menlo"/>
              </a:rPr>
              <a:t> x axis for AE is "</a:t>
            </a:r>
            <a:r>
              <a:rPr lang="en-IN" sz="1100" b="0" i="0" dirty="0">
                <a:effectLst/>
                <a:latin typeface="Menlo"/>
              </a:rPr>
              <a:t>)</a:t>
            </a:r>
          </a:p>
          <a:p>
            <a:r>
              <a:rPr lang="en-IN" sz="1100" b="0" i="0" dirty="0" err="1">
                <a:effectLst/>
                <a:latin typeface="Menlo"/>
              </a:rPr>
              <a:t>disp</a:t>
            </a:r>
            <a:r>
              <a:rPr lang="en-IN" sz="1100" b="0" i="0" dirty="0">
                <a:effectLst/>
                <a:latin typeface="Menlo"/>
              </a:rPr>
              <a:t>(</a:t>
            </a:r>
            <a:r>
              <a:rPr lang="en-IN" sz="1100" b="0" i="0" dirty="0" err="1">
                <a:effectLst/>
                <a:latin typeface="Menlo"/>
              </a:rPr>
              <a:t>acosd</a:t>
            </a:r>
            <a:r>
              <a:rPr lang="en-IN" sz="1100" b="0" i="0" dirty="0">
                <a:effectLst/>
                <a:latin typeface="Menlo"/>
              </a:rPr>
              <a:t>(AECAP(1,1)))</a:t>
            </a:r>
          </a:p>
          <a:p>
            <a:r>
              <a:rPr lang="en-IN" sz="1100" b="0" i="0" dirty="0">
                <a:effectLst/>
                <a:latin typeface="Menlo"/>
              </a:rPr>
              <a:t>BECAP=BE/norm(BE);</a:t>
            </a:r>
          </a:p>
          <a:p>
            <a:r>
              <a:rPr lang="en-IN" sz="1100" b="0" i="0" dirty="0" err="1">
                <a:effectLst/>
                <a:latin typeface="Menlo"/>
              </a:rPr>
              <a:t>disp</a:t>
            </a:r>
            <a:r>
              <a:rPr lang="en-IN" sz="1100" b="0" i="0" dirty="0">
                <a:effectLst/>
                <a:latin typeface="Menlo"/>
              </a:rPr>
              <a:t>(</a:t>
            </a:r>
            <a:r>
              <a:rPr lang="en-IN" sz="1100" b="0" i="0" dirty="0">
                <a:solidFill>
                  <a:srgbClr val="AA04F9"/>
                </a:solidFill>
                <a:effectLst/>
                <a:latin typeface="Menlo"/>
              </a:rPr>
              <a:t>"The cartesian angle </a:t>
            </a:r>
            <a:r>
              <a:rPr lang="en-IN" sz="1100" b="0" i="0" dirty="0" err="1">
                <a:solidFill>
                  <a:srgbClr val="AA04F9"/>
                </a:solidFill>
                <a:effectLst/>
                <a:latin typeface="Menlo"/>
              </a:rPr>
              <a:t>wrt</a:t>
            </a:r>
            <a:r>
              <a:rPr lang="en-IN" sz="1100" b="0" i="0" dirty="0">
                <a:solidFill>
                  <a:srgbClr val="AA04F9"/>
                </a:solidFill>
                <a:effectLst/>
                <a:latin typeface="Menlo"/>
              </a:rPr>
              <a:t> x axis for BE is "</a:t>
            </a:r>
            <a:r>
              <a:rPr lang="en-IN" sz="1100" b="0" i="0" dirty="0">
                <a:effectLst/>
                <a:latin typeface="Menlo"/>
              </a:rPr>
              <a:t>)</a:t>
            </a:r>
          </a:p>
          <a:p>
            <a:r>
              <a:rPr lang="en-IN" sz="1100" b="0" i="0" dirty="0" err="1">
                <a:effectLst/>
                <a:latin typeface="Menlo"/>
              </a:rPr>
              <a:t>disp</a:t>
            </a:r>
            <a:r>
              <a:rPr lang="en-IN" sz="1100" b="0" i="0" dirty="0">
                <a:effectLst/>
                <a:latin typeface="Menlo"/>
              </a:rPr>
              <a:t>(</a:t>
            </a:r>
            <a:r>
              <a:rPr lang="en-IN" sz="1100" b="0" i="0" dirty="0" err="1">
                <a:effectLst/>
                <a:latin typeface="Menlo"/>
              </a:rPr>
              <a:t>acosd</a:t>
            </a:r>
            <a:r>
              <a:rPr lang="en-IN" sz="1100" b="0" i="0" dirty="0">
                <a:effectLst/>
                <a:latin typeface="Menlo"/>
              </a:rPr>
              <a:t>(BECAP(1,1)))</a:t>
            </a:r>
          </a:p>
          <a:p>
            <a:r>
              <a:rPr lang="en-IN" sz="1100" b="0" i="0" dirty="0">
                <a:effectLst/>
                <a:latin typeface="Menlo"/>
              </a:rPr>
              <a:t>CECAP=CE/norm(CE);</a:t>
            </a:r>
          </a:p>
          <a:p>
            <a:r>
              <a:rPr lang="en-IN" sz="1100" b="0" i="0" dirty="0" err="1">
                <a:effectLst/>
                <a:latin typeface="Menlo"/>
              </a:rPr>
              <a:t>disp</a:t>
            </a:r>
            <a:r>
              <a:rPr lang="en-IN" sz="1100" b="0" i="0" dirty="0">
                <a:effectLst/>
                <a:latin typeface="Menlo"/>
              </a:rPr>
              <a:t>(</a:t>
            </a:r>
            <a:r>
              <a:rPr lang="en-IN" sz="1100" b="0" i="0" dirty="0">
                <a:solidFill>
                  <a:srgbClr val="AA04F9"/>
                </a:solidFill>
                <a:effectLst/>
                <a:latin typeface="Menlo"/>
              </a:rPr>
              <a:t>"The cartesian angle </a:t>
            </a:r>
            <a:r>
              <a:rPr lang="en-IN" sz="1100" b="0" i="0" dirty="0" err="1">
                <a:solidFill>
                  <a:srgbClr val="AA04F9"/>
                </a:solidFill>
                <a:effectLst/>
                <a:latin typeface="Menlo"/>
              </a:rPr>
              <a:t>wrt</a:t>
            </a:r>
            <a:r>
              <a:rPr lang="en-IN" sz="1100" b="0" i="0" dirty="0">
                <a:solidFill>
                  <a:srgbClr val="AA04F9"/>
                </a:solidFill>
                <a:effectLst/>
                <a:latin typeface="Menlo"/>
              </a:rPr>
              <a:t> x axis for CE is "</a:t>
            </a:r>
            <a:r>
              <a:rPr lang="en-IN" sz="1100" b="0" i="0" dirty="0">
                <a:effectLst/>
                <a:latin typeface="Menlo"/>
              </a:rPr>
              <a:t>)</a:t>
            </a:r>
          </a:p>
          <a:p>
            <a:r>
              <a:rPr lang="en-IN" sz="1100" b="0" i="0" dirty="0" err="1">
                <a:effectLst/>
                <a:latin typeface="Menlo"/>
              </a:rPr>
              <a:t>disp</a:t>
            </a:r>
            <a:r>
              <a:rPr lang="en-IN" sz="1100" b="0" i="0" dirty="0">
                <a:effectLst/>
                <a:latin typeface="Menlo"/>
              </a:rPr>
              <a:t>(</a:t>
            </a:r>
            <a:r>
              <a:rPr lang="en-IN" sz="1100" b="0" i="0" dirty="0" err="1">
                <a:effectLst/>
                <a:latin typeface="Menlo"/>
              </a:rPr>
              <a:t>acosd</a:t>
            </a:r>
            <a:r>
              <a:rPr lang="en-IN" sz="1100" b="0" i="0" dirty="0">
                <a:effectLst/>
                <a:latin typeface="Menlo"/>
              </a:rPr>
              <a:t>(CECAP(1,1)))</a:t>
            </a:r>
          </a:p>
          <a:p>
            <a:r>
              <a:rPr lang="en-IN" sz="1100" b="0" i="0" dirty="0">
                <a:effectLst/>
                <a:latin typeface="Menlo"/>
              </a:rPr>
              <a:t>DECAP=DE/norm(DE);</a:t>
            </a:r>
          </a:p>
          <a:p>
            <a:r>
              <a:rPr lang="en-IN" sz="1100" b="0" i="0" dirty="0" err="1">
                <a:effectLst/>
                <a:latin typeface="Menlo"/>
              </a:rPr>
              <a:t>disp</a:t>
            </a:r>
            <a:r>
              <a:rPr lang="en-IN" sz="1100" b="0" i="0" dirty="0">
                <a:effectLst/>
                <a:latin typeface="Menlo"/>
              </a:rPr>
              <a:t>(</a:t>
            </a:r>
            <a:r>
              <a:rPr lang="en-IN" sz="1100" b="0" i="0" dirty="0">
                <a:solidFill>
                  <a:srgbClr val="AA04F9"/>
                </a:solidFill>
                <a:effectLst/>
                <a:latin typeface="Menlo"/>
              </a:rPr>
              <a:t>"The cartesian angle </a:t>
            </a:r>
            <a:r>
              <a:rPr lang="en-IN" sz="1100" b="0" i="0" dirty="0" err="1">
                <a:solidFill>
                  <a:srgbClr val="AA04F9"/>
                </a:solidFill>
                <a:effectLst/>
                <a:latin typeface="Menlo"/>
              </a:rPr>
              <a:t>wrt</a:t>
            </a:r>
            <a:r>
              <a:rPr lang="en-IN" sz="1100" b="0" i="0" dirty="0">
                <a:solidFill>
                  <a:srgbClr val="AA04F9"/>
                </a:solidFill>
                <a:effectLst/>
                <a:latin typeface="Menlo"/>
              </a:rPr>
              <a:t> x axis for DE is "</a:t>
            </a:r>
            <a:r>
              <a:rPr lang="en-IN" sz="1100" b="0" i="0" dirty="0">
                <a:effectLst/>
                <a:latin typeface="Menlo"/>
              </a:rPr>
              <a:t>)</a:t>
            </a:r>
          </a:p>
          <a:p>
            <a:r>
              <a:rPr lang="en-IN" sz="1100" b="0" i="0" dirty="0" err="1">
                <a:effectLst/>
                <a:latin typeface="Menlo"/>
              </a:rPr>
              <a:t>disp</a:t>
            </a:r>
            <a:r>
              <a:rPr lang="en-IN" sz="1100" b="0" i="0" dirty="0">
                <a:effectLst/>
                <a:latin typeface="Menlo"/>
              </a:rPr>
              <a:t>(</a:t>
            </a:r>
            <a:r>
              <a:rPr lang="en-IN" sz="1100" b="0" i="0" dirty="0" err="1">
                <a:effectLst/>
                <a:latin typeface="Menlo"/>
              </a:rPr>
              <a:t>acosd</a:t>
            </a:r>
            <a:r>
              <a:rPr lang="en-IN" sz="1100" b="0" i="0" dirty="0">
                <a:effectLst/>
                <a:latin typeface="Menlo"/>
              </a:rPr>
              <a:t>(DECAP(1,1)))</a:t>
            </a:r>
          </a:p>
          <a:p>
            <a:r>
              <a:rPr lang="en-IN" sz="1100" b="0" i="0" dirty="0">
                <a:effectLst/>
                <a:latin typeface="Menlo"/>
              </a:rPr>
              <a:t>R=AECAP+BECAP+CECAP+DECAP;</a:t>
            </a:r>
          </a:p>
          <a:p>
            <a:r>
              <a:rPr lang="en-IN" sz="1100" b="0" i="0" dirty="0">
                <a:effectLst/>
                <a:latin typeface="Menlo"/>
              </a:rPr>
              <a:t>T=W/norm(R);</a:t>
            </a:r>
          </a:p>
          <a:p>
            <a:r>
              <a:rPr lang="en-US" sz="1100" b="0" i="0" dirty="0" err="1">
                <a:effectLst/>
                <a:latin typeface="Menlo"/>
              </a:rPr>
              <a:t>disp</a:t>
            </a:r>
            <a:r>
              <a:rPr lang="en-US" sz="1100" b="0" i="0" dirty="0">
                <a:effectLst/>
                <a:latin typeface="Menlo"/>
              </a:rPr>
              <a:t>(</a:t>
            </a:r>
            <a:r>
              <a:rPr lang="en-US" sz="1100" b="0" i="0" dirty="0">
                <a:solidFill>
                  <a:srgbClr val="AA04F9"/>
                </a:solidFill>
                <a:effectLst/>
                <a:latin typeface="Menlo"/>
              </a:rPr>
              <a:t>"The tension in each cable is "</a:t>
            </a:r>
            <a:r>
              <a:rPr lang="en-US" sz="1100" b="0" i="0" dirty="0">
                <a:effectLst/>
                <a:latin typeface="Menlo"/>
              </a:rPr>
              <a:t>)</a:t>
            </a:r>
          </a:p>
          <a:p>
            <a:r>
              <a:rPr lang="en-US" sz="1100" b="0" i="0" dirty="0" err="1">
                <a:effectLst/>
                <a:latin typeface="Menlo"/>
              </a:rPr>
              <a:t>disp</a:t>
            </a:r>
            <a:r>
              <a:rPr lang="en-US" sz="1100" b="0" i="0" dirty="0">
                <a:effectLst/>
                <a:latin typeface="Menlo"/>
              </a:rPr>
              <a:t>(T)</a:t>
            </a:r>
          </a:p>
          <a:p>
            <a:r>
              <a:rPr lang="en-US" sz="1100" b="0" i="0" dirty="0">
                <a:effectLst/>
                <a:latin typeface="Menlo"/>
              </a:rPr>
              <a:t>x=1:W;</a:t>
            </a:r>
          </a:p>
          <a:p>
            <a:r>
              <a:rPr lang="en-US" sz="1100" b="0" i="0" dirty="0">
                <a:effectLst/>
                <a:latin typeface="Menlo"/>
              </a:rPr>
              <a:t>T1=1:W;</a:t>
            </a:r>
          </a:p>
          <a:p>
            <a:r>
              <a:rPr lang="en-US" sz="1100" b="0" i="0" dirty="0">
                <a:solidFill>
                  <a:srgbClr val="0E00FF"/>
                </a:solidFill>
                <a:effectLst/>
                <a:latin typeface="Menlo"/>
              </a:rPr>
              <a:t>for </a:t>
            </a:r>
            <a:r>
              <a:rPr lang="en-US" sz="1100" b="0" i="0" dirty="0" err="1">
                <a:effectLst/>
                <a:latin typeface="Menlo"/>
              </a:rPr>
              <a:t>i</a:t>
            </a:r>
            <a:r>
              <a:rPr lang="en-US" sz="1100" b="0" i="0" dirty="0">
                <a:effectLst/>
                <a:latin typeface="Menlo"/>
              </a:rPr>
              <a:t>=1:W</a:t>
            </a:r>
          </a:p>
          <a:p>
            <a:r>
              <a:rPr lang="en-US" sz="1100" b="0" i="0" dirty="0">
                <a:effectLst/>
                <a:latin typeface="Menlo"/>
              </a:rPr>
              <a:t>         T1(1,i)=W/</a:t>
            </a:r>
            <a:r>
              <a:rPr lang="en-US" sz="1100" b="0" i="0" dirty="0" err="1">
                <a:effectLst/>
                <a:latin typeface="Menlo"/>
              </a:rPr>
              <a:t>i</a:t>
            </a:r>
            <a:r>
              <a:rPr lang="en-US" sz="1100" b="0" i="0" dirty="0">
                <a:effectLst/>
                <a:latin typeface="Menlo"/>
              </a:rPr>
              <a:t>;</a:t>
            </a:r>
          </a:p>
          <a:p>
            <a:r>
              <a:rPr lang="en-US" sz="1100" b="0" i="0" dirty="0">
                <a:solidFill>
                  <a:srgbClr val="0E00FF"/>
                </a:solidFill>
                <a:effectLst/>
                <a:latin typeface="Menlo"/>
              </a:rPr>
              <a:t>end</a:t>
            </a:r>
            <a:endParaRPr lang="en-US" sz="1100" b="0" i="0" dirty="0">
              <a:effectLst/>
              <a:latin typeface="Menlo"/>
            </a:endParaRPr>
          </a:p>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272BEBE-9F37-4F72-9D80-9F2F5576BA3E}"/>
              </a:ext>
            </a:extLst>
          </p:cNvPr>
          <p:cNvSpPr txBox="1"/>
          <p:nvPr/>
        </p:nvSpPr>
        <p:spPr>
          <a:xfrm>
            <a:off x="3137647" y="269327"/>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MATLAB</a:t>
            </a:r>
          </a:p>
        </p:txBody>
      </p:sp>
      <p:sp>
        <p:nvSpPr>
          <p:cNvPr id="8" name="Rectangle: Rounded Corners 7">
            <a:extLst>
              <a:ext uri="{FF2B5EF4-FFF2-40B4-BE49-F238E27FC236}">
                <a16:creationId xmlns:a16="http://schemas.microsoft.com/office/drawing/2014/main" id="{F28E0732-5EBF-44BC-B657-2C9266C66624}"/>
              </a:ext>
            </a:extLst>
          </p:cNvPr>
          <p:cNvSpPr/>
          <p:nvPr/>
        </p:nvSpPr>
        <p:spPr>
          <a:xfrm>
            <a:off x="2038503" y="240506"/>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9" name="Graphic 8" descr="Programmer male outline">
            <a:extLst>
              <a:ext uri="{FF2B5EF4-FFF2-40B4-BE49-F238E27FC236}">
                <a16:creationId xmlns:a16="http://schemas.microsoft.com/office/drawing/2014/main" id="{4A2CD402-F819-41E5-856F-1CC7679B9D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91751" y="369479"/>
            <a:ext cx="446026" cy="446026"/>
          </a:xfrm>
          <a:prstGeom prst="rect">
            <a:avLst/>
          </a:prstGeom>
        </p:spPr>
      </p:pic>
      <p:sp>
        <p:nvSpPr>
          <p:cNvPr id="10" name="Rectangle: Rounded Corners 9">
            <a:extLst>
              <a:ext uri="{FF2B5EF4-FFF2-40B4-BE49-F238E27FC236}">
                <a16:creationId xmlns:a16="http://schemas.microsoft.com/office/drawing/2014/main" id="{556A2812-AE8D-44ED-B572-1CA405EEB442}"/>
              </a:ext>
            </a:extLst>
          </p:cNvPr>
          <p:cNvSpPr/>
          <p:nvPr/>
        </p:nvSpPr>
        <p:spPr>
          <a:xfrm>
            <a:off x="5438575" y="243973"/>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1" name="Graphic 10" descr="Programmer male outline">
            <a:extLst>
              <a:ext uri="{FF2B5EF4-FFF2-40B4-BE49-F238E27FC236}">
                <a16:creationId xmlns:a16="http://schemas.microsoft.com/office/drawing/2014/main" id="{B0E5D44F-F530-4F9F-B286-3D1CC8A579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1823" y="372946"/>
            <a:ext cx="446026" cy="446026"/>
          </a:xfrm>
          <a:prstGeom prst="rect">
            <a:avLst/>
          </a:prstGeom>
        </p:spPr>
      </p:pic>
      <p:sp>
        <p:nvSpPr>
          <p:cNvPr id="12" name="TextBox 11">
            <a:extLst>
              <a:ext uri="{FF2B5EF4-FFF2-40B4-BE49-F238E27FC236}">
                <a16:creationId xmlns:a16="http://schemas.microsoft.com/office/drawing/2014/main" id="{A009153A-B14D-4522-8B38-4943F6117E14}"/>
              </a:ext>
            </a:extLst>
          </p:cNvPr>
          <p:cNvSpPr txBox="1"/>
          <p:nvPr/>
        </p:nvSpPr>
        <p:spPr>
          <a:xfrm>
            <a:off x="7287691" y="0"/>
            <a:ext cx="4348924" cy="7544373"/>
          </a:xfrm>
          <a:prstGeom prst="rect">
            <a:avLst/>
          </a:prstGeom>
          <a:noFill/>
        </p:spPr>
        <p:txBody>
          <a:bodyPr wrap="square">
            <a:spAutoFit/>
          </a:bodyPr>
          <a:lstStyle/>
          <a:p>
            <a:r>
              <a:rPr lang="en-IN" sz="1100" b="0" i="0" dirty="0">
                <a:effectLst/>
                <a:latin typeface="Menlo"/>
              </a:rPr>
              <a:t>figure;</a:t>
            </a:r>
          </a:p>
          <a:p>
            <a:r>
              <a:rPr lang="en-IN" sz="1100" b="0" i="0" dirty="0">
                <a:effectLst/>
                <a:latin typeface="Menlo"/>
              </a:rPr>
              <a:t>plot(x,T1)</a:t>
            </a:r>
          </a:p>
          <a:p>
            <a:r>
              <a:rPr lang="en-IN" sz="1100" b="0" i="0" dirty="0">
                <a:effectLst/>
                <a:latin typeface="Menlo"/>
              </a:rPr>
              <a:t>title(</a:t>
            </a:r>
            <a:r>
              <a:rPr lang="en-IN" sz="1100" b="0" i="0" dirty="0">
                <a:solidFill>
                  <a:srgbClr val="AA04F9"/>
                </a:solidFill>
                <a:effectLst/>
                <a:latin typeface="Menlo"/>
              </a:rPr>
              <a:t>"VARIATION OF TENSION VS WEIGHT OF THE CAR IN </a:t>
            </a:r>
            <a:r>
              <a:rPr lang="en-IN" sz="1100" b="0" i="0" dirty="0" err="1">
                <a:solidFill>
                  <a:srgbClr val="AA04F9"/>
                </a:solidFill>
                <a:effectLst/>
                <a:latin typeface="Menlo"/>
              </a:rPr>
              <a:t>kN</a:t>
            </a:r>
            <a:r>
              <a:rPr lang="en-IN" sz="1100" b="0" i="0" dirty="0">
                <a:solidFill>
                  <a:srgbClr val="AA04F9"/>
                </a:solidFill>
                <a:effectLst/>
                <a:latin typeface="Menlo"/>
              </a:rPr>
              <a:t> "</a:t>
            </a:r>
            <a:r>
              <a:rPr lang="en-IN" sz="1100" b="0" i="0" dirty="0">
                <a:effectLst/>
                <a:latin typeface="Menlo"/>
              </a:rPr>
              <a:t>)</a:t>
            </a:r>
          </a:p>
          <a:p>
            <a:r>
              <a:rPr lang="en-IN" sz="1100" b="0" i="0" dirty="0" err="1">
                <a:effectLst/>
                <a:latin typeface="Menlo"/>
              </a:rPr>
              <a:t>xlabel</a:t>
            </a:r>
            <a:r>
              <a:rPr lang="en-IN" sz="1100" b="0" i="0" dirty="0">
                <a:effectLst/>
                <a:latin typeface="Menlo"/>
              </a:rPr>
              <a:t>(</a:t>
            </a:r>
            <a:r>
              <a:rPr lang="en-IN" sz="1100" b="0" i="0" dirty="0">
                <a:solidFill>
                  <a:srgbClr val="AA04F9"/>
                </a:solidFill>
                <a:effectLst/>
                <a:latin typeface="Menlo"/>
              </a:rPr>
              <a:t>"Weight in </a:t>
            </a:r>
            <a:r>
              <a:rPr lang="en-IN" sz="1100" b="0" i="0" dirty="0" err="1">
                <a:solidFill>
                  <a:srgbClr val="AA04F9"/>
                </a:solidFill>
                <a:effectLst/>
                <a:latin typeface="Menlo"/>
              </a:rPr>
              <a:t>kN</a:t>
            </a:r>
            <a:r>
              <a:rPr lang="en-IN" sz="1100" b="0" i="0" dirty="0">
                <a:solidFill>
                  <a:srgbClr val="AA04F9"/>
                </a:solidFill>
                <a:effectLst/>
                <a:latin typeface="Menlo"/>
              </a:rPr>
              <a:t>"</a:t>
            </a:r>
            <a:r>
              <a:rPr lang="en-IN" sz="1100" b="0" i="0" dirty="0">
                <a:effectLst/>
                <a:latin typeface="Menlo"/>
              </a:rPr>
              <a:t>)</a:t>
            </a:r>
          </a:p>
          <a:p>
            <a:r>
              <a:rPr lang="en-IN" sz="1100" b="0" i="0" dirty="0" err="1">
                <a:effectLst/>
                <a:latin typeface="Menlo"/>
              </a:rPr>
              <a:t>ylabel</a:t>
            </a:r>
            <a:r>
              <a:rPr lang="en-IN" sz="1100" b="0" i="0" dirty="0">
                <a:effectLst/>
                <a:latin typeface="Menlo"/>
              </a:rPr>
              <a:t>(</a:t>
            </a:r>
            <a:r>
              <a:rPr lang="en-IN" sz="1100" b="0" i="0" dirty="0">
                <a:solidFill>
                  <a:srgbClr val="AA04F9"/>
                </a:solidFill>
                <a:effectLst/>
                <a:latin typeface="Menlo"/>
              </a:rPr>
              <a:t>"Tension in </a:t>
            </a:r>
            <a:r>
              <a:rPr lang="en-IN" sz="1100" b="0" i="0" dirty="0" err="1">
                <a:solidFill>
                  <a:srgbClr val="AA04F9"/>
                </a:solidFill>
                <a:effectLst/>
                <a:latin typeface="Menlo"/>
              </a:rPr>
              <a:t>kN</a:t>
            </a:r>
            <a:r>
              <a:rPr lang="en-IN" sz="1100" b="0" i="0" dirty="0">
                <a:solidFill>
                  <a:srgbClr val="AA04F9"/>
                </a:solidFill>
                <a:effectLst/>
                <a:latin typeface="Menlo"/>
              </a:rPr>
              <a:t>"</a:t>
            </a:r>
            <a:r>
              <a:rPr lang="en-IN" sz="1100" b="0" i="0" dirty="0">
                <a:effectLst/>
                <a:latin typeface="Menlo"/>
              </a:rPr>
              <a:t>)</a:t>
            </a:r>
          </a:p>
          <a:p>
            <a:r>
              <a:rPr lang="en-IN" sz="1100" b="0" i="0" dirty="0">
                <a:solidFill>
                  <a:srgbClr val="028009"/>
                </a:solidFill>
                <a:effectLst/>
                <a:latin typeface="Menlo"/>
              </a:rPr>
              <a:t>%QUESTION 2 MATLAB</a:t>
            </a:r>
            <a:endParaRPr lang="en-IN" sz="1100" b="0" i="0" dirty="0">
              <a:effectLst/>
              <a:latin typeface="Menlo"/>
            </a:endParaRPr>
          </a:p>
          <a:p>
            <a:r>
              <a:rPr lang="en-IN" sz="1100" b="0" i="0" dirty="0">
                <a:effectLst/>
                <a:latin typeface="Menlo"/>
              </a:rPr>
              <a:t>T=input(</a:t>
            </a:r>
            <a:r>
              <a:rPr lang="en-IN" sz="1100" b="0" i="0" dirty="0">
                <a:solidFill>
                  <a:srgbClr val="AA04F9"/>
                </a:solidFill>
                <a:effectLst/>
                <a:latin typeface="Menlo"/>
              </a:rPr>
              <a:t>"Enter the breaking tension "</a:t>
            </a:r>
            <a:r>
              <a:rPr lang="en-IN" sz="1100" b="0" i="0" dirty="0">
                <a:effectLst/>
                <a:latin typeface="Menlo"/>
              </a:rPr>
              <a:t>);</a:t>
            </a:r>
          </a:p>
          <a:p>
            <a:r>
              <a:rPr lang="en-IN" sz="1100" b="0" i="0" dirty="0" err="1">
                <a:effectLst/>
                <a:latin typeface="Menlo"/>
              </a:rPr>
              <a:t>disp</a:t>
            </a:r>
            <a:r>
              <a:rPr lang="en-IN" sz="1100" b="0" i="0" dirty="0">
                <a:effectLst/>
                <a:latin typeface="Menlo"/>
              </a:rPr>
              <a:t>(</a:t>
            </a:r>
            <a:r>
              <a:rPr lang="en-IN" sz="1100" b="0" i="0" dirty="0">
                <a:solidFill>
                  <a:srgbClr val="AA04F9"/>
                </a:solidFill>
                <a:effectLst/>
                <a:latin typeface="Menlo"/>
              </a:rPr>
              <a:t>"THE MAXIMUM LOAD SUPPORTED IS "</a:t>
            </a:r>
            <a:r>
              <a:rPr lang="en-IN" sz="1100" b="0" i="0" dirty="0">
                <a:effectLst/>
                <a:latin typeface="Menlo"/>
              </a:rPr>
              <a:t>);</a:t>
            </a:r>
          </a:p>
          <a:p>
            <a:r>
              <a:rPr lang="en-IN" sz="1100" b="0" i="0" dirty="0">
                <a:effectLst/>
                <a:latin typeface="Menlo"/>
              </a:rPr>
              <a:t>W=norm(R)*T</a:t>
            </a:r>
          </a:p>
          <a:p>
            <a:r>
              <a:rPr lang="en-IN" sz="1100" b="0" i="0" dirty="0">
                <a:effectLst/>
                <a:latin typeface="Menlo"/>
              </a:rPr>
              <a:t>r=1:T;</a:t>
            </a:r>
          </a:p>
          <a:p>
            <a:r>
              <a:rPr lang="en-IN" sz="1100" b="0" i="0" dirty="0">
                <a:effectLst/>
                <a:latin typeface="Menlo"/>
              </a:rPr>
              <a:t>r2=1:T;</a:t>
            </a:r>
          </a:p>
          <a:p>
            <a:r>
              <a:rPr lang="en-IN" sz="1100" b="0" i="0" dirty="0">
                <a:solidFill>
                  <a:srgbClr val="0E00FF"/>
                </a:solidFill>
                <a:effectLst/>
                <a:latin typeface="Menlo"/>
              </a:rPr>
              <a:t>for </a:t>
            </a:r>
            <a:r>
              <a:rPr lang="en-IN" sz="1100" b="0" i="0" dirty="0">
                <a:effectLst/>
                <a:latin typeface="Menlo"/>
              </a:rPr>
              <a:t>o = 1:T</a:t>
            </a:r>
          </a:p>
          <a:p>
            <a:r>
              <a:rPr lang="en-IN" sz="1100" b="0" i="0" dirty="0">
                <a:effectLst/>
                <a:latin typeface="Menlo"/>
              </a:rPr>
              <a:t>         r2(1,o)=norm(R)*o;</a:t>
            </a:r>
          </a:p>
          <a:p>
            <a:r>
              <a:rPr lang="en-IN" sz="1100" b="0" i="0" dirty="0">
                <a:solidFill>
                  <a:srgbClr val="0E00FF"/>
                </a:solidFill>
                <a:effectLst/>
                <a:latin typeface="Menlo"/>
              </a:rPr>
              <a:t>end</a:t>
            </a:r>
            <a:endParaRPr lang="en-IN" sz="1100" b="0" i="0" dirty="0">
              <a:effectLst/>
              <a:latin typeface="Menlo"/>
            </a:endParaRPr>
          </a:p>
          <a:p>
            <a:r>
              <a:rPr lang="en-IN" sz="1100" b="0" i="0" dirty="0">
                <a:effectLst/>
                <a:latin typeface="Menlo"/>
              </a:rPr>
              <a:t>figure;</a:t>
            </a:r>
          </a:p>
          <a:p>
            <a:r>
              <a:rPr lang="en-IN" sz="1100" b="0" i="0" dirty="0">
                <a:effectLst/>
                <a:latin typeface="Menlo"/>
              </a:rPr>
              <a:t>plot(r,r2)</a:t>
            </a:r>
          </a:p>
          <a:p>
            <a:r>
              <a:rPr lang="en-IN" sz="1100" b="0" i="0" dirty="0">
                <a:effectLst/>
                <a:latin typeface="Menlo"/>
              </a:rPr>
              <a:t>title(</a:t>
            </a:r>
            <a:r>
              <a:rPr lang="en-IN" sz="1100" b="0" i="0" dirty="0">
                <a:solidFill>
                  <a:srgbClr val="AA04F9"/>
                </a:solidFill>
                <a:effectLst/>
                <a:latin typeface="Menlo"/>
              </a:rPr>
              <a:t>"THE VARIATION OF MAXIMUM LOAD WITH WEIGHT"</a:t>
            </a:r>
            <a:r>
              <a:rPr lang="en-IN" sz="1100" b="0" i="0" dirty="0">
                <a:effectLst/>
                <a:latin typeface="Menlo"/>
              </a:rPr>
              <a:t>)</a:t>
            </a:r>
          </a:p>
          <a:p>
            <a:r>
              <a:rPr lang="en-IN" sz="1100" b="0" i="0" dirty="0" err="1">
                <a:effectLst/>
                <a:latin typeface="Menlo"/>
              </a:rPr>
              <a:t>ylabel</a:t>
            </a:r>
            <a:r>
              <a:rPr lang="en-IN" sz="1100" b="0" i="0" dirty="0">
                <a:effectLst/>
                <a:latin typeface="Menlo"/>
              </a:rPr>
              <a:t>(</a:t>
            </a:r>
            <a:r>
              <a:rPr lang="en-IN" sz="1100" b="0" i="0" dirty="0">
                <a:solidFill>
                  <a:srgbClr val="AA04F9"/>
                </a:solidFill>
                <a:effectLst/>
                <a:latin typeface="Menlo"/>
              </a:rPr>
              <a:t>"Weight in </a:t>
            </a:r>
            <a:r>
              <a:rPr lang="en-IN" sz="1100" b="0" i="0" dirty="0" err="1">
                <a:solidFill>
                  <a:srgbClr val="AA04F9"/>
                </a:solidFill>
                <a:effectLst/>
                <a:latin typeface="Menlo"/>
              </a:rPr>
              <a:t>kN</a:t>
            </a:r>
            <a:r>
              <a:rPr lang="en-IN" sz="1100" b="0" i="0" dirty="0">
                <a:solidFill>
                  <a:srgbClr val="AA04F9"/>
                </a:solidFill>
                <a:effectLst/>
                <a:latin typeface="Menlo"/>
              </a:rPr>
              <a:t>"</a:t>
            </a:r>
            <a:r>
              <a:rPr lang="en-IN" sz="1100" b="0" i="0" dirty="0">
                <a:effectLst/>
                <a:latin typeface="Menlo"/>
              </a:rPr>
              <a:t>)</a:t>
            </a:r>
          </a:p>
          <a:p>
            <a:r>
              <a:rPr lang="en-IN" sz="1100" b="0" i="0" dirty="0" err="1">
                <a:effectLst/>
                <a:latin typeface="Menlo"/>
              </a:rPr>
              <a:t>xlabel</a:t>
            </a:r>
            <a:r>
              <a:rPr lang="en-IN" sz="1100" b="0" i="0" dirty="0">
                <a:effectLst/>
                <a:latin typeface="Menlo"/>
              </a:rPr>
              <a:t>(</a:t>
            </a:r>
            <a:r>
              <a:rPr lang="en-IN" sz="1100" b="0" i="0" dirty="0">
                <a:solidFill>
                  <a:srgbClr val="AA04F9"/>
                </a:solidFill>
                <a:effectLst/>
                <a:latin typeface="Menlo"/>
              </a:rPr>
              <a:t>"Max tension in </a:t>
            </a:r>
            <a:r>
              <a:rPr lang="en-IN" sz="1100" b="0" i="0" dirty="0" err="1">
                <a:solidFill>
                  <a:srgbClr val="AA04F9"/>
                </a:solidFill>
                <a:effectLst/>
                <a:latin typeface="Menlo"/>
              </a:rPr>
              <a:t>kN</a:t>
            </a:r>
            <a:r>
              <a:rPr lang="en-IN" sz="1100" b="0" i="0" dirty="0">
                <a:solidFill>
                  <a:srgbClr val="AA04F9"/>
                </a:solidFill>
                <a:effectLst/>
                <a:latin typeface="Menlo"/>
              </a:rPr>
              <a:t>"</a:t>
            </a:r>
            <a:r>
              <a:rPr lang="en-IN" sz="1100" b="0" i="0" dirty="0">
                <a:effectLst/>
                <a:latin typeface="Menlo"/>
              </a:rPr>
              <a:t>)</a:t>
            </a:r>
          </a:p>
          <a:p>
            <a:r>
              <a:rPr lang="en-IN" sz="1100" b="0" i="0" dirty="0">
                <a:solidFill>
                  <a:srgbClr val="028009"/>
                </a:solidFill>
                <a:effectLst/>
                <a:latin typeface="Menlo"/>
              </a:rPr>
              <a:t>%QUESTION 3 MATLAB</a:t>
            </a:r>
            <a:endParaRPr lang="en-IN" sz="1100" b="0" i="0" dirty="0">
              <a:effectLst/>
              <a:latin typeface="Menlo"/>
            </a:endParaRPr>
          </a:p>
          <a:p>
            <a:r>
              <a:rPr lang="en-IN" sz="1100" b="0" i="0" dirty="0">
                <a:effectLst/>
                <a:latin typeface="Menlo"/>
              </a:rPr>
              <a:t>q=input(</a:t>
            </a:r>
            <a:r>
              <a:rPr lang="en-IN" sz="1100" b="0" i="0" dirty="0">
                <a:solidFill>
                  <a:srgbClr val="AA04F9"/>
                </a:solidFill>
                <a:effectLst/>
                <a:latin typeface="Menlo"/>
              </a:rPr>
              <a:t>"Enter the z coordinate of E "</a:t>
            </a:r>
            <a:r>
              <a:rPr lang="en-IN" sz="1100" b="0" i="0" dirty="0">
                <a:effectLst/>
                <a:latin typeface="Menlo"/>
              </a:rPr>
              <a:t>);</a:t>
            </a:r>
          </a:p>
          <a:p>
            <a:r>
              <a:rPr lang="en-IN" sz="1100" b="0" i="0" dirty="0">
                <a:effectLst/>
                <a:latin typeface="Menlo"/>
              </a:rPr>
              <a:t>T=input(</a:t>
            </a:r>
            <a:r>
              <a:rPr lang="en-IN" sz="1100" b="0" i="0" dirty="0">
                <a:solidFill>
                  <a:srgbClr val="AA04F9"/>
                </a:solidFill>
                <a:effectLst/>
                <a:latin typeface="Menlo"/>
              </a:rPr>
              <a:t>"Enter the breaking tension "</a:t>
            </a:r>
            <a:r>
              <a:rPr lang="en-IN" sz="1100" b="0" i="0" dirty="0">
                <a:effectLst/>
                <a:latin typeface="Menlo"/>
              </a:rPr>
              <a:t>);</a:t>
            </a:r>
          </a:p>
          <a:p>
            <a:r>
              <a:rPr lang="en-IN" sz="1100" b="0" i="0" dirty="0">
                <a:effectLst/>
                <a:latin typeface="Menlo"/>
              </a:rPr>
              <a:t>a=1:q;</a:t>
            </a:r>
          </a:p>
          <a:p>
            <a:r>
              <a:rPr lang="en-IN" sz="1100" b="0" i="0" dirty="0">
                <a:effectLst/>
                <a:latin typeface="Menlo"/>
              </a:rPr>
              <a:t>a1=1:q;</a:t>
            </a:r>
          </a:p>
          <a:p>
            <a:r>
              <a:rPr lang="en-IN" sz="1100" b="0" i="0" dirty="0">
                <a:solidFill>
                  <a:srgbClr val="0E00FF"/>
                </a:solidFill>
                <a:effectLst/>
                <a:latin typeface="Menlo"/>
              </a:rPr>
              <a:t>for </a:t>
            </a:r>
            <a:r>
              <a:rPr lang="en-IN" sz="1100" b="0" i="0" dirty="0" err="1">
                <a:effectLst/>
                <a:latin typeface="Menlo"/>
              </a:rPr>
              <a:t>i</a:t>
            </a:r>
            <a:r>
              <a:rPr lang="en-IN" sz="1100" b="0" i="0" dirty="0">
                <a:effectLst/>
                <a:latin typeface="Menlo"/>
              </a:rPr>
              <a:t>=1:q</a:t>
            </a:r>
          </a:p>
          <a:p>
            <a:r>
              <a:rPr lang="en-IN" sz="1100" b="0" i="0" dirty="0">
                <a:effectLst/>
                <a:latin typeface="Menlo"/>
              </a:rPr>
              <a:t>          D=[-6 -4 0];</a:t>
            </a:r>
          </a:p>
          <a:p>
            <a:r>
              <a:rPr lang="en-IN" sz="1100" b="0" i="0" dirty="0">
                <a:effectLst/>
                <a:latin typeface="Menlo"/>
              </a:rPr>
              <a:t>          C=[-6 4 0];</a:t>
            </a:r>
          </a:p>
          <a:p>
            <a:r>
              <a:rPr lang="en-IN" sz="1100" b="0" i="0" dirty="0">
                <a:effectLst/>
                <a:latin typeface="Menlo"/>
              </a:rPr>
              <a:t>          B=[6 4 0];</a:t>
            </a:r>
          </a:p>
          <a:p>
            <a:r>
              <a:rPr lang="en-IN" sz="1100" b="0" i="0" dirty="0">
                <a:effectLst/>
                <a:latin typeface="Menlo"/>
              </a:rPr>
              <a:t>          A=[6 -4 0];</a:t>
            </a:r>
          </a:p>
          <a:p>
            <a:r>
              <a:rPr lang="en-IN" sz="1100" b="0" i="0" dirty="0">
                <a:effectLst/>
                <a:latin typeface="Menlo"/>
              </a:rPr>
              <a:t>          E=[0 0 </a:t>
            </a:r>
            <a:r>
              <a:rPr lang="en-IN" sz="1100" b="0" i="0" dirty="0" err="1">
                <a:effectLst/>
                <a:latin typeface="Menlo"/>
              </a:rPr>
              <a:t>i</a:t>
            </a:r>
            <a:r>
              <a:rPr lang="en-IN" sz="1100" b="0" i="0" dirty="0">
                <a:effectLst/>
                <a:latin typeface="Menlo"/>
              </a:rPr>
              <a:t>];</a:t>
            </a:r>
          </a:p>
          <a:p>
            <a:r>
              <a:rPr lang="en-IN" sz="1100" b="0" i="0" dirty="0">
                <a:effectLst/>
                <a:latin typeface="Menlo"/>
              </a:rPr>
              <a:t>          AE=E-A;</a:t>
            </a:r>
          </a:p>
          <a:p>
            <a:r>
              <a:rPr lang="en-IN" sz="1100" b="0" i="0" dirty="0">
                <a:effectLst/>
                <a:latin typeface="Menlo"/>
              </a:rPr>
              <a:t>          BE=E-B;</a:t>
            </a:r>
          </a:p>
          <a:p>
            <a:r>
              <a:rPr lang="en-IN" sz="1100" b="0" i="0" dirty="0">
                <a:effectLst/>
                <a:latin typeface="Menlo"/>
              </a:rPr>
              <a:t>CE=E-C;</a:t>
            </a:r>
          </a:p>
          <a:p>
            <a:r>
              <a:rPr lang="en-IN" sz="1100" b="0" i="0" dirty="0">
                <a:effectLst/>
                <a:latin typeface="Menlo"/>
              </a:rPr>
              <a:t>DE=E-D;</a:t>
            </a:r>
          </a:p>
          <a:p>
            <a:r>
              <a:rPr lang="en-IN" sz="1100" b="0" i="0" dirty="0">
                <a:effectLst/>
                <a:latin typeface="Menlo"/>
              </a:rPr>
              <a:t>AECAP=AE/norm(AE);</a:t>
            </a:r>
          </a:p>
          <a:p>
            <a:r>
              <a:rPr lang="en-IN" sz="1100" b="0" i="0" dirty="0">
                <a:effectLst/>
                <a:latin typeface="Menlo"/>
              </a:rPr>
              <a:t>BECAP=BE/norm(BE);</a:t>
            </a:r>
          </a:p>
          <a:p>
            <a:r>
              <a:rPr lang="en-IN" sz="1100" b="0" i="0" dirty="0">
                <a:effectLst/>
                <a:latin typeface="Menlo"/>
              </a:rPr>
              <a:t>CECAP=CE/norm(CE);</a:t>
            </a:r>
          </a:p>
          <a:p>
            <a:r>
              <a:rPr lang="en-IN" sz="1100" b="0" i="0" dirty="0">
                <a:effectLst/>
                <a:latin typeface="Menlo"/>
              </a:rPr>
              <a:t>DECAP=DE/norm(DE);</a:t>
            </a:r>
          </a:p>
          <a:p>
            <a:r>
              <a:rPr lang="en-IN" sz="1100" b="0" i="0" dirty="0">
                <a:effectLst/>
                <a:latin typeface="Menlo"/>
              </a:rPr>
              <a:t>R=AECAP+BECAP+CECAP+DECAP;</a:t>
            </a:r>
          </a:p>
          <a:p>
            <a:r>
              <a:rPr lang="en-IN" sz="1100" b="0" i="0" dirty="0">
                <a:effectLst/>
                <a:latin typeface="Menlo"/>
              </a:rPr>
              <a:t>a1(1,i)= norm(R)*T;</a:t>
            </a:r>
          </a:p>
          <a:p>
            <a:endParaRPr lang="en-IN" sz="1100" b="0" i="0" dirty="0">
              <a:effectLst/>
              <a:latin typeface="Menlo"/>
            </a:endParaRPr>
          </a:p>
          <a:p>
            <a:br>
              <a:rPr lang="en-IN" sz="1100" b="0" i="0" dirty="0">
                <a:effectLst/>
                <a:latin typeface="Menlo"/>
              </a:rPr>
            </a:br>
            <a:endParaRPr lang="en-IN" sz="1100" b="0" i="0" dirty="0">
              <a:effectLst/>
              <a:latin typeface="Menlo"/>
            </a:endParaRPr>
          </a:p>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28024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68A8A-E611-4DB6-8938-26AC8613C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37"/>
            <a:ext cx="9144000" cy="6858000"/>
          </a:xfrm>
          <a:prstGeom prst="rect">
            <a:avLst/>
          </a:prstGeom>
        </p:spPr>
      </p:pic>
      <p:sp>
        <p:nvSpPr>
          <p:cNvPr id="9" name="TextBox 8">
            <a:extLst>
              <a:ext uri="{FF2B5EF4-FFF2-40B4-BE49-F238E27FC236}">
                <a16:creationId xmlns:a16="http://schemas.microsoft.com/office/drawing/2014/main" id="{368141E1-34C3-4D7D-A78A-4A7DAA4C7A52}"/>
              </a:ext>
            </a:extLst>
          </p:cNvPr>
          <p:cNvSpPr txBox="1"/>
          <p:nvPr/>
        </p:nvSpPr>
        <p:spPr>
          <a:xfrm>
            <a:off x="1927412" y="146626"/>
            <a:ext cx="6096000" cy="2215991"/>
          </a:xfrm>
          <a:prstGeom prst="rect">
            <a:avLst/>
          </a:prstGeom>
          <a:noFill/>
        </p:spPr>
        <p:txBody>
          <a:bodyPr wrap="square">
            <a:spAutoFit/>
          </a:bodyPr>
          <a:lstStyle/>
          <a:p>
            <a:r>
              <a:rPr lang="en-US" sz="1100" b="0" i="0" dirty="0">
                <a:solidFill>
                  <a:srgbClr val="0E00FF"/>
                </a:solidFill>
                <a:effectLst/>
                <a:latin typeface="Menlo"/>
              </a:rPr>
              <a:t>end</a:t>
            </a:r>
            <a:endParaRPr lang="en-US" sz="1100" b="0" i="0" dirty="0">
              <a:effectLst/>
              <a:latin typeface="Menlo"/>
            </a:endParaRPr>
          </a:p>
          <a:p>
            <a:r>
              <a:rPr lang="en-US" sz="1100" b="0" i="0" dirty="0">
                <a:effectLst/>
                <a:latin typeface="Menlo"/>
              </a:rPr>
              <a:t>figure;</a:t>
            </a:r>
          </a:p>
          <a:p>
            <a:r>
              <a:rPr lang="en-US" sz="1100" b="0" i="0" dirty="0">
                <a:effectLst/>
                <a:latin typeface="Menlo"/>
              </a:rPr>
              <a:t>plot(a,a1)</a:t>
            </a:r>
          </a:p>
          <a:p>
            <a:r>
              <a:rPr lang="en-US" sz="1100" b="0" i="0" dirty="0">
                <a:effectLst/>
                <a:latin typeface="Menlo"/>
              </a:rPr>
              <a:t>title(</a:t>
            </a:r>
            <a:r>
              <a:rPr lang="en-US" sz="1100" b="0" i="0" dirty="0">
                <a:solidFill>
                  <a:srgbClr val="AA04F9"/>
                </a:solidFill>
                <a:effectLst/>
                <a:latin typeface="Menlo"/>
              </a:rPr>
              <a:t>"THE VARIATION OF MAX LOAD WITH E COORDINATE"</a:t>
            </a:r>
            <a:r>
              <a:rPr lang="en-US" sz="1100" b="0" i="0" dirty="0">
                <a:effectLst/>
                <a:latin typeface="Menlo"/>
              </a:rPr>
              <a:t>)</a:t>
            </a:r>
          </a:p>
          <a:p>
            <a:r>
              <a:rPr lang="en-US" sz="1100" b="0" i="0" dirty="0" err="1">
                <a:effectLst/>
                <a:latin typeface="Menlo"/>
              </a:rPr>
              <a:t>xlabel</a:t>
            </a:r>
            <a:r>
              <a:rPr lang="en-US" sz="1100" b="0" i="0" dirty="0">
                <a:effectLst/>
                <a:latin typeface="Menlo"/>
              </a:rPr>
              <a:t>(</a:t>
            </a:r>
            <a:r>
              <a:rPr lang="en-US" sz="1100" b="0" i="0" dirty="0">
                <a:solidFill>
                  <a:srgbClr val="AA04F9"/>
                </a:solidFill>
                <a:effectLst/>
                <a:latin typeface="Menlo"/>
              </a:rPr>
              <a:t>"coordinate"</a:t>
            </a:r>
            <a:r>
              <a:rPr lang="en-US" sz="1100" b="0" i="0" dirty="0">
                <a:effectLst/>
                <a:latin typeface="Menlo"/>
              </a:rPr>
              <a:t>)</a:t>
            </a:r>
          </a:p>
          <a:p>
            <a:r>
              <a:rPr lang="en-US" sz="1100" b="0" i="0" dirty="0" err="1">
                <a:effectLst/>
                <a:latin typeface="Menlo"/>
              </a:rPr>
              <a:t>xlabel</a:t>
            </a:r>
            <a:r>
              <a:rPr lang="en-US" sz="1100" b="0" i="0" dirty="0">
                <a:effectLst/>
                <a:latin typeface="Menlo"/>
              </a:rPr>
              <a:t>(</a:t>
            </a:r>
            <a:r>
              <a:rPr lang="en-US" sz="1100" b="0" i="0" dirty="0">
                <a:solidFill>
                  <a:srgbClr val="AA04F9"/>
                </a:solidFill>
                <a:effectLst/>
                <a:latin typeface="Menlo"/>
              </a:rPr>
              <a:t>"Max tension in kN"</a:t>
            </a:r>
            <a:r>
              <a:rPr lang="en-US" sz="1100" b="0" i="0" dirty="0">
                <a:effectLst/>
                <a:latin typeface="Menlo"/>
              </a:rPr>
              <a:t>)</a:t>
            </a:r>
          </a:p>
          <a:p>
            <a:br>
              <a:rPr lang="en-US" sz="1800" b="0" i="0" dirty="0">
                <a:effectLst/>
                <a:latin typeface="Menlo"/>
              </a:rPr>
            </a:br>
            <a:endParaRPr lang="en-US" sz="1800" b="0" i="0" dirty="0">
              <a:effectLst/>
              <a:latin typeface="Menlo"/>
            </a:endParaRPr>
          </a:p>
          <a:p>
            <a:br>
              <a:rPr lang="en-US" sz="1800" b="0" i="0" dirty="0">
                <a:effectLst/>
                <a:latin typeface="Menlo"/>
              </a:rPr>
            </a:br>
            <a:endParaRPr lang="en-US" sz="1800" b="0" i="0" dirty="0">
              <a:effectLst/>
              <a:latin typeface="Menlo"/>
            </a:endParaRPr>
          </a:p>
        </p:txBody>
      </p:sp>
      <p:sp>
        <p:nvSpPr>
          <p:cNvPr id="10" name="TextBox 9">
            <a:extLst>
              <a:ext uri="{FF2B5EF4-FFF2-40B4-BE49-F238E27FC236}">
                <a16:creationId xmlns:a16="http://schemas.microsoft.com/office/drawing/2014/main" id="{EF365FD0-3475-4759-A4A1-7A51759A9773}"/>
              </a:ext>
            </a:extLst>
          </p:cNvPr>
          <p:cNvSpPr txBox="1"/>
          <p:nvPr/>
        </p:nvSpPr>
        <p:spPr>
          <a:xfrm>
            <a:off x="3015656" y="1488527"/>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OUTPUT</a:t>
            </a:r>
          </a:p>
        </p:txBody>
      </p:sp>
      <p:sp>
        <p:nvSpPr>
          <p:cNvPr id="11" name="Rectangle: Rounded Corners 10">
            <a:extLst>
              <a:ext uri="{FF2B5EF4-FFF2-40B4-BE49-F238E27FC236}">
                <a16:creationId xmlns:a16="http://schemas.microsoft.com/office/drawing/2014/main" id="{53086396-C950-4F09-9058-B6A2FB454D40}"/>
              </a:ext>
            </a:extLst>
          </p:cNvPr>
          <p:cNvSpPr/>
          <p:nvPr/>
        </p:nvSpPr>
        <p:spPr>
          <a:xfrm>
            <a:off x="1943406" y="1459706"/>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2" name="Rectangle: Rounded Corners 11">
            <a:extLst>
              <a:ext uri="{FF2B5EF4-FFF2-40B4-BE49-F238E27FC236}">
                <a16:creationId xmlns:a16="http://schemas.microsoft.com/office/drawing/2014/main" id="{E6A53659-13C8-499C-98FE-B07488CF788C}"/>
              </a:ext>
            </a:extLst>
          </p:cNvPr>
          <p:cNvSpPr/>
          <p:nvPr/>
        </p:nvSpPr>
        <p:spPr>
          <a:xfrm>
            <a:off x="5343478" y="1463173"/>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3" name="Graphic 12" descr="Blueprint outline">
            <a:extLst>
              <a:ext uri="{FF2B5EF4-FFF2-40B4-BE49-F238E27FC236}">
                <a16:creationId xmlns:a16="http://schemas.microsoft.com/office/drawing/2014/main" id="{70ED763C-091F-489B-82DA-FDF4A1E1F7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9760" y="1588679"/>
            <a:ext cx="446026" cy="446026"/>
          </a:xfrm>
          <a:prstGeom prst="rect">
            <a:avLst/>
          </a:prstGeom>
        </p:spPr>
      </p:pic>
      <p:pic>
        <p:nvPicPr>
          <p:cNvPr id="14" name="Graphic 13" descr="Blueprint outline">
            <a:extLst>
              <a:ext uri="{FF2B5EF4-FFF2-40B4-BE49-F238E27FC236}">
                <a16:creationId xmlns:a16="http://schemas.microsoft.com/office/drawing/2014/main" id="{43821C63-8AC9-4C4D-A450-FB59DF13C4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6726" y="1588679"/>
            <a:ext cx="446026" cy="446026"/>
          </a:xfrm>
          <a:prstGeom prst="rect">
            <a:avLst/>
          </a:prstGeom>
        </p:spPr>
      </p:pic>
      <p:graphicFrame>
        <p:nvGraphicFramePr>
          <p:cNvPr id="15" name="Object 14">
            <a:extLst>
              <a:ext uri="{FF2B5EF4-FFF2-40B4-BE49-F238E27FC236}">
                <a16:creationId xmlns:a16="http://schemas.microsoft.com/office/drawing/2014/main" id="{C9A04AD3-0BB2-455C-B5C9-AB1EDFEDCB15}"/>
              </a:ext>
            </a:extLst>
          </p:cNvPr>
          <p:cNvGraphicFramePr>
            <a:graphicFrameLocks noChangeAspect="1"/>
          </p:cNvGraphicFramePr>
          <p:nvPr>
            <p:extLst>
              <p:ext uri="{D42A27DB-BD31-4B8C-83A1-F6EECF244321}">
                <p14:modId xmlns:p14="http://schemas.microsoft.com/office/powerpoint/2010/main" val="168329534"/>
              </p:ext>
            </p:extLst>
          </p:nvPr>
        </p:nvGraphicFramePr>
        <p:xfrm>
          <a:off x="1946521" y="2651680"/>
          <a:ext cx="4319808" cy="3659473"/>
        </p:xfrm>
        <a:graphic>
          <a:graphicData uri="http://schemas.openxmlformats.org/presentationml/2006/ole">
            <mc:AlternateContent xmlns:mc="http://schemas.openxmlformats.org/markup-compatibility/2006">
              <mc:Choice xmlns:v="urn:schemas-microsoft-com:vml" Requires="v">
                <p:oleObj spid="_x0000_s42108" name="Bitmap Image" r:id="rId6" imgW="4092120" imgH="2872800" progId="Paint.Picture">
                  <p:embed/>
                </p:oleObj>
              </mc:Choice>
              <mc:Fallback>
                <p:oleObj name="Bitmap Image" r:id="rId6" imgW="4092120" imgH="2872800" progId="Paint.Picture">
                  <p:embed/>
                  <p:pic>
                    <p:nvPicPr>
                      <p:cNvPr id="15" name="Object 14">
                        <a:extLst>
                          <a:ext uri="{FF2B5EF4-FFF2-40B4-BE49-F238E27FC236}">
                            <a16:creationId xmlns:a16="http://schemas.microsoft.com/office/drawing/2014/main" id="{C9A04AD3-0BB2-455C-B5C9-AB1EDFEDCB15}"/>
                          </a:ext>
                        </a:extLst>
                      </p:cNvPr>
                      <p:cNvPicPr/>
                      <p:nvPr/>
                    </p:nvPicPr>
                    <p:blipFill>
                      <a:blip r:embed="rId7"/>
                      <a:stretch>
                        <a:fillRect/>
                      </a:stretch>
                    </p:blipFill>
                    <p:spPr>
                      <a:xfrm>
                        <a:off x="1946521" y="2651680"/>
                        <a:ext cx="4319808" cy="365947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730323DA-87E0-42BF-8AEB-930EA2FD0096}"/>
              </a:ext>
            </a:extLst>
          </p:cNvPr>
          <p:cNvGraphicFramePr>
            <a:graphicFrameLocks noChangeAspect="1"/>
          </p:cNvGraphicFramePr>
          <p:nvPr>
            <p:extLst>
              <p:ext uri="{D42A27DB-BD31-4B8C-83A1-F6EECF244321}">
                <p14:modId xmlns:p14="http://schemas.microsoft.com/office/powerpoint/2010/main" val="1471999274"/>
              </p:ext>
            </p:extLst>
          </p:nvPr>
        </p:nvGraphicFramePr>
        <p:xfrm>
          <a:off x="6694606" y="201528"/>
          <a:ext cx="4930775" cy="3924300"/>
        </p:xfrm>
        <a:graphic>
          <a:graphicData uri="http://schemas.openxmlformats.org/presentationml/2006/ole">
            <mc:AlternateContent xmlns:mc="http://schemas.openxmlformats.org/markup-compatibility/2006">
              <mc:Choice xmlns:v="urn:schemas-microsoft-com:vml" Requires="v">
                <p:oleObj spid="_x0000_s42109" name="Bitmap Image" r:id="rId8" imgW="4930200" imgH="3924360" progId="Paint.Picture">
                  <p:embed/>
                </p:oleObj>
              </mc:Choice>
              <mc:Fallback>
                <p:oleObj name="Bitmap Image" r:id="rId8" imgW="4930200" imgH="3924360" progId="Paint.Picture">
                  <p:embed/>
                  <p:pic>
                    <p:nvPicPr>
                      <p:cNvPr id="16" name="Object 15">
                        <a:extLst>
                          <a:ext uri="{FF2B5EF4-FFF2-40B4-BE49-F238E27FC236}">
                            <a16:creationId xmlns:a16="http://schemas.microsoft.com/office/drawing/2014/main" id="{730323DA-87E0-42BF-8AEB-930EA2FD0096}"/>
                          </a:ext>
                        </a:extLst>
                      </p:cNvPr>
                      <p:cNvPicPr/>
                      <p:nvPr/>
                    </p:nvPicPr>
                    <p:blipFill>
                      <a:blip r:embed="rId9"/>
                      <a:stretch>
                        <a:fillRect/>
                      </a:stretch>
                    </p:blipFill>
                    <p:spPr>
                      <a:xfrm>
                        <a:off x="6694606" y="201528"/>
                        <a:ext cx="4930775" cy="3924300"/>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EFD26C4E-E35A-40D3-813B-0DBF0390A027}"/>
              </a:ext>
            </a:extLst>
          </p:cNvPr>
          <p:cNvGraphicFramePr>
            <a:graphicFrameLocks noChangeAspect="1"/>
          </p:cNvGraphicFramePr>
          <p:nvPr>
            <p:extLst>
              <p:ext uri="{D42A27DB-BD31-4B8C-83A1-F6EECF244321}">
                <p14:modId xmlns:p14="http://schemas.microsoft.com/office/powerpoint/2010/main" val="2889695693"/>
              </p:ext>
            </p:extLst>
          </p:nvPr>
        </p:nvGraphicFramePr>
        <p:xfrm>
          <a:off x="6678612" y="4724400"/>
          <a:ext cx="4930775" cy="899605"/>
        </p:xfrm>
        <a:graphic>
          <a:graphicData uri="http://schemas.openxmlformats.org/presentationml/2006/ole">
            <mc:AlternateContent xmlns:mc="http://schemas.openxmlformats.org/markup-compatibility/2006">
              <mc:Choice xmlns:v="urn:schemas-microsoft-com:vml" Requires="v">
                <p:oleObj spid="_x0000_s42110" name="Bitmap Image" r:id="rId10" imgW="3444120" imgH="541080" progId="Paint.Picture">
                  <p:embed/>
                </p:oleObj>
              </mc:Choice>
              <mc:Fallback>
                <p:oleObj name="Bitmap Image" r:id="rId10" imgW="3444120" imgH="541080" progId="Paint.Picture">
                  <p:embed/>
                  <p:pic>
                    <p:nvPicPr>
                      <p:cNvPr id="0" name=""/>
                      <p:cNvPicPr/>
                      <p:nvPr/>
                    </p:nvPicPr>
                    <p:blipFill>
                      <a:blip r:embed="rId11"/>
                      <a:stretch>
                        <a:fillRect/>
                      </a:stretch>
                    </p:blipFill>
                    <p:spPr>
                      <a:xfrm>
                        <a:off x="6678612" y="4724400"/>
                        <a:ext cx="4930775" cy="899605"/>
                      </a:xfrm>
                      <a:prstGeom prst="rect">
                        <a:avLst/>
                      </a:prstGeom>
                    </p:spPr>
                  </p:pic>
                </p:oleObj>
              </mc:Fallback>
            </mc:AlternateContent>
          </a:graphicData>
        </a:graphic>
      </p:graphicFrame>
    </p:spTree>
    <p:extLst>
      <p:ext uri="{BB962C8B-B14F-4D97-AF65-F5344CB8AC3E}">
        <p14:creationId xmlns:p14="http://schemas.microsoft.com/office/powerpoint/2010/main" val="2827716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858-894F-4874-8294-A006B1FC9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4" name="Object 3">
            <a:extLst>
              <a:ext uri="{FF2B5EF4-FFF2-40B4-BE49-F238E27FC236}">
                <a16:creationId xmlns:a16="http://schemas.microsoft.com/office/drawing/2014/main" id="{9A2F64D6-9EA1-4A4A-81AD-778C86E5DDA1}"/>
              </a:ext>
            </a:extLst>
          </p:cNvPr>
          <p:cNvGraphicFramePr>
            <a:graphicFrameLocks noChangeAspect="1"/>
          </p:cNvGraphicFramePr>
          <p:nvPr>
            <p:extLst>
              <p:ext uri="{D42A27DB-BD31-4B8C-83A1-F6EECF244321}">
                <p14:modId xmlns:p14="http://schemas.microsoft.com/office/powerpoint/2010/main" val="1356591788"/>
              </p:ext>
            </p:extLst>
          </p:nvPr>
        </p:nvGraphicFramePr>
        <p:xfrm>
          <a:off x="2166900" y="381000"/>
          <a:ext cx="4599660" cy="3634740"/>
        </p:xfrm>
        <a:graphic>
          <a:graphicData uri="http://schemas.openxmlformats.org/presentationml/2006/ole">
            <mc:AlternateContent xmlns:mc="http://schemas.openxmlformats.org/markup-compatibility/2006">
              <mc:Choice xmlns:v="urn:schemas-microsoft-com:vml" Requires="v">
                <p:oleObj spid="_x0000_s43132" name="Bitmap Image" r:id="rId4" imgW="5219640" imgH="3916800" progId="Paint.Picture">
                  <p:embed/>
                </p:oleObj>
              </mc:Choice>
              <mc:Fallback>
                <p:oleObj name="Bitmap Image" r:id="rId4" imgW="5219640" imgH="3916800" progId="Paint.Picture">
                  <p:embed/>
                  <p:pic>
                    <p:nvPicPr>
                      <p:cNvPr id="0" name=""/>
                      <p:cNvPicPr/>
                      <p:nvPr/>
                    </p:nvPicPr>
                    <p:blipFill>
                      <a:blip r:embed="rId5"/>
                      <a:stretch>
                        <a:fillRect/>
                      </a:stretch>
                    </p:blipFill>
                    <p:spPr>
                      <a:xfrm>
                        <a:off x="2166900" y="381000"/>
                        <a:ext cx="4599660" cy="363474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038943B-D20D-4E50-B900-2700A0BC32B5}"/>
              </a:ext>
            </a:extLst>
          </p:cNvPr>
          <p:cNvGraphicFramePr>
            <a:graphicFrameLocks noChangeAspect="1"/>
          </p:cNvGraphicFramePr>
          <p:nvPr>
            <p:extLst>
              <p:ext uri="{D42A27DB-BD31-4B8C-83A1-F6EECF244321}">
                <p14:modId xmlns:p14="http://schemas.microsoft.com/office/powerpoint/2010/main" val="1969854902"/>
              </p:ext>
            </p:extLst>
          </p:nvPr>
        </p:nvGraphicFramePr>
        <p:xfrm>
          <a:off x="2166901" y="4760595"/>
          <a:ext cx="4599659" cy="794385"/>
        </p:xfrm>
        <a:graphic>
          <a:graphicData uri="http://schemas.openxmlformats.org/presentationml/2006/ole">
            <mc:AlternateContent xmlns:mc="http://schemas.openxmlformats.org/markup-compatibility/2006">
              <mc:Choice xmlns:v="urn:schemas-microsoft-com:vml" Requires="v">
                <p:oleObj spid="_x0000_s43133" name="Bitmap Image" r:id="rId6" imgW="3269160" imgH="396360" progId="Paint.Picture">
                  <p:embed/>
                </p:oleObj>
              </mc:Choice>
              <mc:Fallback>
                <p:oleObj name="Bitmap Image" r:id="rId6" imgW="3269160" imgH="396360" progId="Paint.Picture">
                  <p:embed/>
                  <p:pic>
                    <p:nvPicPr>
                      <p:cNvPr id="0" name=""/>
                      <p:cNvPicPr/>
                      <p:nvPr/>
                    </p:nvPicPr>
                    <p:blipFill>
                      <a:blip r:embed="rId7"/>
                      <a:stretch>
                        <a:fillRect/>
                      </a:stretch>
                    </p:blipFill>
                    <p:spPr>
                      <a:xfrm>
                        <a:off x="2166901" y="4760595"/>
                        <a:ext cx="4599659" cy="79438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65EFD01-39F9-4415-9250-E5DD5DCD2F56}"/>
              </a:ext>
            </a:extLst>
          </p:cNvPr>
          <p:cNvGraphicFramePr>
            <a:graphicFrameLocks noChangeAspect="1"/>
          </p:cNvGraphicFramePr>
          <p:nvPr>
            <p:extLst>
              <p:ext uri="{D42A27DB-BD31-4B8C-83A1-F6EECF244321}">
                <p14:modId xmlns:p14="http://schemas.microsoft.com/office/powerpoint/2010/main" val="1258668816"/>
              </p:ext>
            </p:extLst>
          </p:nvPr>
        </p:nvGraphicFramePr>
        <p:xfrm>
          <a:off x="7566319" y="381000"/>
          <a:ext cx="4099901" cy="3257142"/>
        </p:xfrm>
        <a:graphic>
          <a:graphicData uri="http://schemas.openxmlformats.org/presentationml/2006/ole">
            <mc:AlternateContent xmlns:mc="http://schemas.openxmlformats.org/markup-compatibility/2006">
              <mc:Choice xmlns:v="urn:schemas-microsoft-com:vml" Requires="v">
                <p:oleObj spid="_x0000_s43134" name="Bitmap Image" r:id="rId8" imgW="4869360" imgH="3931920" progId="Paint.Picture">
                  <p:embed/>
                </p:oleObj>
              </mc:Choice>
              <mc:Fallback>
                <p:oleObj name="Bitmap Image" r:id="rId8" imgW="4869360" imgH="3931920" progId="Paint.Picture">
                  <p:embed/>
                  <p:pic>
                    <p:nvPicPr>
                      <p:cNvPr id="0" name=""/>
                      <p:cNvPicPr/>
                      <p:nvPr/>
                    </p:nvPicPr>
                    <p:blipFill>
                      <a:blip r:embed="rId9"/>
                      <a:stretch>
                        <a:fillRect/>
                      </a:stretch>
                    </p:blipFill>
                    <p:spPr>
                      <a:xfrm>
                        <a:off x="7566319" y="381000"/>
                        <a:ext cx="4099901" cy="3257142"/>
                      </a:xfrm>
                      <a:prstGeom prst="rect">
                        <a:avLst/>
                      </a:prstGeom>
                    </p:spPr>
                  </p:pic>
                </p:oleObj>
              </mc:Fallback>
            </mc:AlternateContent>
          </a:graphicData>
        </a:graphic>
      </p:graphicFrame>
      <p:graphicFrame>
        <p:nvGraphicFramePr>
          <p:cNvPr id="11" name="Table 10">
            <a:extLst>
              <a:ext uri="{FF2B5EF4-FFF2-40B4-BE49-F238E27FC236}">
                <a16:creationId xmlns:a16="http://schemas.microsoft.com/office/drawing/2014/main" id="{ED834B13-D374-4DCC-94C8-24DD2A9812D5}"/>
              </a:ext>
            </a:extLst>
          </p:cNvPr>
          <p:cNvGraphicFramePr>
            <a:graphicFrameLocks noGrp="1"/>
          </p:cNvGraphicFramePr>
          <p:nvPr>
            <p:extLst>
              <p:ext uri="{D42A27DB-BD31-4B8C-83A1-F6EECF244321}">
                <p14:modId xmlns:p14="http://schemas.microsoft.com/office/powerpoint/2010/main" val="3874789874"/>
              </p:ext>
            </p:extLst>
          </p:nvPr>
        </p:nvGraphicFramePr>
        <p:xfrm>
          <a:off x="7147829" y="4399936"/>
          <a:ext cx="4590093" cy="2310088"/>
        </p:xfrm>
        <a:graphic>
          <a:graphicData uri="http://schemas.openxmlformats.org/drawingml/2006/table">
            <a:tbl>
              <a:tblPr firstRow="1" bandRow="1">
                <a:tableStyleId>{5C22544A-7EE6-4342-B048-85BDC9FD1C3A}</a:tableStyleId>
              </a:tblPr>
              <a:tblGrid>
                <a:gridCol w="4590093">
                  <a:extLst>
                    <a:ext uri="{9D8B030D-6E8A-4147-A177-3AD203B41FA5}">
                      <a16:colId xmlns:a16="http://schemas.microsoft.com/office/drawing/2014/main" val="2713207551"/>
                    </a:ext>
                  </a:extLst>
                </a:gridCol>
              </a:tblGrid>
              <a:tr h="353385">
                <a:tc>
                  <a:txBody>
                    <a:bodyPr/>
                    <a:lstStyle/>
                    <a:p>
                      <a:r>
                        <a:rPr lang="en-IN" dirty="0">
                          <a:solidFill>
                            <a:schemeClr val="accent6">
                              <a:lumMod val="50000"/>
                            </a:schemeClr>
                          </a:solidFill>
                        </a:rPr>
                        <a:t>   CONCEPTS USED IN THE  QUESTION</a:t>
                      </a:r>
                    </a:p>
                  </a:txBody>
                  <a:tcPr/>
                </a:tc>
                <a:extLst>
                  <a:ext uri="{0D108BD9-81ED-4DB2-BD59-A6C34878D82A}">
                    <a16:rowId xmlns:a16="http://schemas.microsoft.com/office/drawing/2014/main" val="2098168207"/>
                  </a:ext>
                </a:extLst>
              </a:tr>
              <a:tr h="486082">
                <a:tc>
                  <a:txBody>
                    <a:bodyPr/>
                    <a:lstStyle/>
                    <a:p>
                      <a:r>
                        <a:rPr lang="en-IN" dirty="0">
                          <a:solidFill>
                            <a:schemeClr val="accent6"/>
                          </a:solidFill>
                        </a:rPr>
                        <a:t>1.VECTORS IN 3D</a:t>
                      </a:r>
                    </a:p>
                  </a:txBody>
                  <a:tcPr/>
                </a:tc>
                <a:extLst>
                  <a:ext uri="{0D108BD9-81ED-4DB2-BD59-A6C34878D82A}">
                    <a16:rowId xmlns:a16="http://schemas.microsoft.com/office/drawing/2014/main" val="4223281572"/>
                  </a:ext>
                </a:extLst>
              </a:tr>
              <a:tr h="486082">
                <a:tc>
                  <a:txBody>
                    <a:bodyPr/>
                    <a:lstStyle/>
                    <a:p>
                      <a:r>
                        <a:rPr lang="en-IN" dirty="0">
                          <a:solidFill>
                            <a:schemeClr val="accent6"/>
                          </a:solidFill>
                        </a:rPr>
                        <a:t>2.VECTORS COMPONENTS OF VECTORS</a:t>
                      </a:r>
                    </a:p>
                  </a:txBody>
                  <a:tcPr/>
                </a:tc>
                <a:extLst>
                  <a:ext uri="{0D108BD9-81ED-4DB2-BD59-A6C34878D82A}">
                    <a16:rowId xmlns:a16="http://schemas.microsoft.com/office/drawing/2014/main" val="85906083"/>
                  </a:ext>
                </a:extLst>
              </a:tr>
              <a:tr h="486082">
                <a:tc>
                  <a:txBody>
                    <a:bodyPr/>
                    <a:lstStyle/>
                    <a:p>
                      <a:r>
                        <a:rPr lang="en-IN" dirty="0">
                          <a:solidFill>
                            <a:schemeClr val="accent6"/>
                          </a:solidFill>
                        </a:rPr>
                        <a:t>3.FORCE EQUILIBRIUM</a:t>
                      </a:r>
                    </a:p>
                  </a:txBody>
                  <a:tcPr/>
                </a:tc>
                <a:extLst>
                  <a:ext uri="{0D108BD9-81ED-4DB2-BD59-A6C34878D82A}">
                    <a16:rowId xmlns:a16="http://schemas.microsoft.com/office/drawing/2014/main" val="3762320281"/>
                  </a:ext>
                </a:extLst>
              </a:tr>
              <a:tr h="486082">
                <a:tc>
                  <a:txBody>
                    <a:bodyPr/>
                    <a:lstStyle/>
                    <a:p>
                      <a:r>
                        <a:rPr lang="en-IN" dirty="0">
                          <a:solidFill>
                            <a:schemeClr val="accent6"/>
                          </a:solidFill>
                        </a:rPr>
                        <a:t>4.CARTESIAN ANGLE OF VECTORS</a:t>
                      </a:r>
                    </a:p>
                  </a:txBody>
                  <a:tcPr/>
                </a:tc>
                <a:extLst>
                  <a:ext uri="{0D108BD9-81ED-4DB2-BD59-A6C34878D82A}">
                    <a16:rowId xmlns:a16="http://schemas.microsoft.com/office/drawing/2014/main" val="300051907"/>
                  </a:ext>
                </a:extLst>
              </a:tr>
            </a:tbl>
          </a:graphicData>
        </a:graphic>
      </p:graphicFrame>
    </p:spTree>
    <p:extLst>
      <p:ext uri="{BB962C8B-B14F-4D97-AF65-F5344CB8AC3E}">
        <p14:creationId xmlns:p14="http://schemas.microsoft.com/office/powerpoint/2010/main" val="1312689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22BCFF-75ED-4BBD-9415-F2E25903B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5370" name="Picture 10" descr="Anatomy of the Perfect Thank You Page (with Examples)">
            <a:extLst>
              <a:ext uri="{FF2B5EF4-FFF2-40B4-BE49-F238E27FC236}">
                <a16:creationId xmlns:a16="http://schemas.microsoft.com/office/drawing/2014/main" id="{F102A034-8607-46E3-9511-37C71AC3A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09" y="2000250"/>
            <a:ext cx="5905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5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92F57-D26F-4C34-8576-F07C64262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9AE7A1E6-16CB-437B-BE6A-BCFEC4565B3A}"/>
              </a:ext>
            </a:extLst>
          </p:cNvPr>
          <p:cNvSpPr txBox="1"/>
          <p:nvPr/>
        </p:nvSpPr>
        <p:spPr>
          <a:xfrm>
            <a:off x="3137647" y="269327"/>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MATLAB</a:t>
            </a:r>
          </a:p>
        </p:txBody>
      </p:sp>
      <p:sp>
        <p:nvSpPr>
          <p:cNvPr id="5" name="Rectangle: Rounded Corners 4">
            <a:extLst>
              <a:ext uri="{FF2B5EF4-FFF2-40B4-BE49-F238E27FC236}">
                <a16:creationId xmlns:a16="http://schemas.microsoft.com/office/drawing/2014/main" id="{C80D8A3B-89CA-471E-B434-D6AEE34CDB28}"/>
              </a:ext>
            </a:extLst>
          </p:cNvPr>
          <p:cNvSpPr/>
          <p:nvPr/>
        </p:nvSpPr>
        <p:spPr>
          <a:xfrm>
            <a:off x="2038503" y="240506"/>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6" name="Graphic 5" descr="Programmer male outline">
            <a:extLst>
              <a:ext uri="{FF2B5EF4-FFF2-40B4-BE49-F238E27FC236}">
                <a16:creationId xmlns:a16="http://schemas.microsoft.com/office/drawing/2014/main" id="{E32CE02E-7B04-4D3A-A4E7-0C2BE9913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91751" y="369479"/>
            <a:ext cx="446026" cy="446026"/>
          </a:xfrm>
          <a:prstGeom prst="rect">
            <a:avLst/>
          </a:prstGeom>
        </p:spPr>
      </p:pic>
      <p:sp>
        <p:nvSpPr>
          <p:cNvPr id="7" name="Rectangle: Rounded Corners 6">
            <a:extLst>
              <a:ext uri="{FF2B5EF4-FFF2-40B4-BE49-F238E27FC236}">
                <a16:creationId xmlns:a16="http://schemas.microsoft.com/office/drawing/2014/main" id="{7B6230F4-7B62-4730-91CE-A61F636028A1}"/>
              </a:ext>
            </a:extLst>
          </p:cNvPr>
          <p:cNvSpPr/>
          <p:nvPr/>
        </p:nvSpPr>
        <p:spPr>
          <a:xfrm>
            <a:off x="5438575" y="243973"/>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8" name="Graphic 7" descr="Programmer male outline">
            <a:extLst>
              <a:ext uri="{FF2B5EF4-FFF2-40B4-BE49-F238E27FC236}">
                <a16:creationId xmlns:a16="http://schemas.microsoft.com/office/drawing/2014/main" id="{2B43AF19-4AB9-4E94-B6F8-1741379BA8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1823" y="372946"/>
            <a:ext cx="446026" cy="446026"/>
          </a:xfrm>
          <a:prstGeom prst="rect">
            <a:avLst/>
          </a:prstGeom>
        </p:spPr>
      </p:pic>
      <p:sp>
        <p:nvSpPr>
          <p:cNvPr id="9" name="TextBox 8">
            <a:extLst>
              <a:ext uri="{FF2B5EF4-FFF2-40B4-BE49-F238E27FC236}">
                <a16:creationId xmlns:a16="http://schemas.microsoft.com/office/drawing/2014/main" id="{59CD7128-19C5-4384-AFC1-307360BB0BD5}"/>
              </a:ext>
            </a:extLst>
          </p:cNvPr>
          <p:cNvSpPr txBox="1"/>
          <p:nvPr/>
        </p:nvSpPr>
        <p:spPr>
          <a:xfrm>
            <a:off x="1948800" y="1073451"/>
            <a:ext cx="4877842" cy="5339923"/>
          </a:xfrm>
          <a:prstGeom prst="rect">
            <a:avLst/>
          </a:prstGeom>
          <a:noFill/>
        </p:spPr>
        <p:txBody>
          <a:bodyPr wrap="square" rtlCol="0">
            <a:spAutoFit/>
          </a:bodyPr>
          <a:lstStyle/>
          <a:p>
            <a:r>
              <a:rPr lang="en-US" sz="1100" b="0" i="0" dirty="0">
                <a:solidFill>
                  <a:srgbClr val="028009"/>
                </a:solidFill>
                <a:effectLst/>
                <a:latin typeface="Menlo"/>
              </a:rPr>
              <a:t>%Code for bridge truss 1</a:t>
            </a:r>
            <a:endParaRPr lang="en-US" sz="1100" b="0" i="0" dirty="0">
              <a:effectLst/>
              <a:latin typeface="Menlo"/>
            </a:endParaRPr>
          </a:p>
          <a:p>
            <a:r>
              <a:rPr lang="en-US" sz="1100" b="0" i="0" dirty="0" err="1">
                <a:effectLst/>
                <a:latin typeface="Menlo"/>
              </a:rPr>
              <a:t>disp</a:t>
            </a:r>
            <a:r>
              <a:rPr lang="en-US" sz="1100" b="0" i="0" dirty="0">
                <a:effectLst/>
                <a:latin typeface="Menlo"/>
              </a:rPr>
              <a:t>(</a:t>
            </a:r>
            <a:r>
              <a:rPr lang="en-US" sz="1100" b="0" i="0" dirty="0">
                <a:solidFill>
                  <a:srgbClr val="AA04F9"/>
                </a:solidFill>
                <a:effectLst/>
                <a:latin typeface="Menlo"/>
              </a:rPr>
              <a:t>"Enter what would you like to do "</a:t>
            </a:r>
            <a:r>
              <a:rPr lang="en-US" sz="1100" b="0" i="0" dirty="0">
                <a:effectLst/>
                <a:latin typeface="Menlo"/>
              </a:rPr>
              <a:t>)</a:t>
            </a:r>
          </a:p>
          <a:p>
            <a:r>
              <a:rPr lang="en-US" sz="1100" b="0" i="0" dirty="0" err="1">
                <a:effectLst/>
                <a:latin typeface="Menlo"/>
              </a:rPr>
              <a:t>disp</a:t>
            </a:r>
            <a:r>
              <a:rPr lang="en-US" sz="1100" b="0" i="0" dirty="0">
                <a:effectLst/>
                <a:latin typeface="Menlo"/>
              </a:rPr>
              <a:t>(</a:t>
            </a:r>
            <a:r>
              <a:rPr lang="en-US" sz="1100" b="0" i="0" dirty="0">
                <a:solidFill>
                  <a:srgbClr val="AA04F9"/>
                </a:solidFill>
                <a:effectLst/>
                <a:latin typeface="Menlo"/>
              </a:rPr>
              <a:t>"1.variation of truss forces with load"</a:t>
            </a:r>
            <a:r>
              <a:rPr lang="en-US" sz="1100" b="0" i="0" dirty="0">
                <a:effectLst/>
                <a:latin typeface="Menlo"/>
              </a:rPr>
              <a:t>)</a:t>
            </a:r>
          </a:p>
          <a:p>
            <a:r>
              <a:rPr lang="en-US" sz="1100" b="0" i="0" dirty="0" err="1">
                <a:effectLst/>
                <a:latin typeface="Menlo"/>
              </a:rPr>
              <a:t>disp</a:t>
            </a:r>
            <a:r>
              <a:rPr lang="en-US" sz="1100" b="0" i="0" dirty="0">
                <a:effectLst/>
                <a:latin typeface="Menlo"/>
              </a:rPr>
              <a:t>(</a:t>
            </a:r>
            <a:r>
              <a:rPr lang="en-US" sz="1100" b="0" i="0" dirty="0">
                <a:solidFill>
                  <a:srgbClr val="AA04F9"/>
                </a:solidFill>
                <a:effectLst/>
                <a:latin typeface="Menlo"/>
              </a:rPr>
              <a:t>"2.variation of truss forces with load and angle "</a:t>
            </a:r>
            <a:r>
              <a:rPr lang="en-US" sz="1100" b="0" i="0" dirty="0">
                <a:effectLst/>
                <a:latin typeface="Menlo"/>
              </a:rPr>
              <a:t>)</a:t>
            </a:r>
          </a:p>
          <a:p>
            <a:r>
              <a:rPr lang="en-US" sz="1100" b="0" i="0" dirty="0" err="1">
                <a:effectLst/>
                <a:latin typeface="Menlo"/>
              </a:rPr>
              <a:t>disp</a:t>
            </a:r>
            <a:r>
              <a:rPr lang="en-US" sz="1100" b="0" i="0" dirty="0">
                <a:effectLst/>
                <a:latin typeface="Menlo"/>
              </a:rPr>
              <a:t>(</a:t>
            </a:r>
            <a:r>
              <a:rPr lang="en-US" sz="1100" b="0" i="0" dirty="0">
                <a:solidFill>
                  <a:srgbClr val="AA04F9"/>
                </a:solidFill>
                <a:effectLst/>
                <a:latin typeface="Menlo"/>
              </a:rPr>
              <a:t>"3.find out the max load by giving the max truss force bearable "</a:t>
            </a:r>
            <a:r>
              <a:rPr lang="en-US" sz="1100" b="0" i="0" dirty="0">
                <a:effectLst/>
                <a:latin typeface="Menlo"/>
              </a:rPr>
              <a:t>)</a:t>
            </a:r>
          </a:p>
          <a:p>
            <a:r>
              <a:rPr lang="en-US" sz="1100" b="0" i="0" dirty="0">
                <a:effectLst/>
                <a:latin typeface="Menlo"/>
              </a:rPr>
              <a:t>n=input(</a:t>
            </a:r>
            <a:r>
              <a:rPr lang="en-US" sz="1100" b="0" i="0" dirty="0">
                <a:solidFill>
                  <a:srgbClr val="AA04F9"/>
                </a:solidFill>
                <a:effectLst/>
                <a:latin typeface="Menlo"/>
              </a:rPr>
              <a:t>"Enter the choice "</a:t>
            </a:r>
            <a:r>
              <a:rPr lang="en-US" sz="1100" b="0" i="0" dirty="0">
                <a:effectLst/>
                <a:latin typeface="Menlo"/>
              </a:rPr>
              <a:t>);</a:t>
            </a:r>
          </a:p>
          <a:p>
            <a:endParaRPr lang="en-US" sz="1100" b="0" i="0" dirty="0">
              <a:effectLst/>
              <a:latin typeface="Menlo"/>
            </a:endParaRPr>
          </a:p>
          <a:p>
            <a:r>
              <a:rPr lang="en-US" sz="1100" b="0" i="0" dirty="0">
                <a:solidFill>
                  <a:srgbClr val="0E00FF"/>
                </a:solidFill>
                <a:effectLst/>
                <a:latin typeface="Menlo"/>
              </a:rPr>
              <a:t>switch </a:t>
            </a:r>
            <a:r>
              <a:rPr lang="en-US" sz="1100" b="0" i="0" dirty="0">
                <a:effectLst/>
                <a:latin typeface="Menlo"/>
              </a:rPr>
              <a:t>n</a:t>
            </a:r>
          </a:p>
          <a:p>
            <a:r>
              <a:rPr lang="en-US" sz="1100" b="0" i="0" dirty="0">
                <a:solidFill>
                  <a:srgbClr val="0E00FF"/>
                </a:solidFill>
                <a:effectLst/>
                <a:latin typeface="Menlo"/>
              </a:rPr>
              <a:t>       case </a:t>
            </a:r>
            <a:r>
              <a:rPr lang="en-US" sz="1100" b="0" i="0" dirty="0">
                <a:effectLst/>
                <a:latin typeface="Menlo"/>
              </a:rPr>
              <a:t>1</a:t>
            </a:r>
          </a:p>
          <a:p>
            <a:r>
              <a:rPr lang="en-US" sz="1100" b="0" i="0" dirty="0">
                <a:effectLst/>
                <a:latin typeface="Menlo"/>
              </a:rPr>
              <a:t>                 P=input(</a:t>
            </a:r>
            <a:r>
              <a:rPr lang="en-US" sz="1100" b="0" i="0" dirty="0">
                <a:solidFill>
                  <a:srgbClr val="AA04F9"/>
                </a:solidFill>
                <a:effectLst/>
                <a:latin typeface="Menlo"/>
              </a:rPr>
              <a:t>"Enter the load of the </a:t>
            </a:r>
            <a:r>
              <a:rPr lang="en-US" sz="1100" b="0" i="0" dirty="0" err="1">
                <a:solidFill>
                  <a:srgbClr val="AA04F9"/>
                </a:solidFill>
                <a:effectLst/>
                <a:latin typeface="Menlo"/>
              </a:rPr>
              <a:t>vechile</a:t>
            </a:r>
            <a:r>
              <a:rPr lang="en-US" sz="1100" b="0" i="0" dirty="0">
                <a:solidFill>
                  <a:srgbClr val="AA04F9"/>
                </a:solidFill>
                <a:effectLst/>
                <a:latin typeface="Menlo"/>
              </a:rPr>
              <a:t> "</a:t>
            </a:r>
            <a:r>
              <a:rPr lang="en-US" sz="1100" b="0" i="0" dirty="0">
                <a:effectLst/>
                <a:latin typeface="Menlo"/>
              </a:rPr>
              <a:t>);</a:t>
            </a:r>
          </a:p>
          <a:p>
            <a:r>
              <a:rPr lang="en-US" sz="1100" b="0" i="0" dirty="0">
                <a:effectLst/>
                <a:latin typeface="Menlo"/>
              </a:rPr>
              <a:t>                 p=P/2;</a:t>
            </a:r>
          </a:p>
          <a:p>
            <a:r>
              <a:rPr lang="en-US" sz="1100" b="0" i="0" dirty="0">
                <a:effectLst/>
                <a:latin typeface="Menlo"/>
              </a:rPr>
              <a:t>                 x=floor(p);</a:t>
            </a:r>
          </a:p>
          <a:p>
            <a:r>
              <a:rPr lang="en-US" sz="1100" b="0" i="0" dirty="0">
                <a:effectLst/>
                <a:latin typeface="Menlo"/>
              </a:rPr>
              <a:t>                 AN=0:x;</a:t>
            </a:r>
          </a:p>
          <a:p>
            <a:r>
              <a:rPr lang="en-US" sz="1100" b="0" i="0" dirty="0">
                <a:effectLst/>
                <a:latin typeface="Menlo"/>
              </a:rPr>
              <a:t>                 BM=0:x;</a:t>
            </a:r>
          </a:p>
          <a:p>
            <a:r>
              <a:rPr lang="en-US" sz="1100" b="0" i="0" dirty="0">
                <a:effectLst/>
                <a:latin typeface="Menlo"/>
              </a:rPr>
              <a:t>                 MC=0:x;</a:t>
            </a:r>
          </a:p>
          <a:p>
            <a:r>
              <a:rPr lang="en-US" sz="1100" b="0" i="0" dirty="0">
                <a:effectLst/>
                <a:latin typeface="Menlo"/>
              </a:rPr>
              <a:t>                 BC=0:x;</a:t>
            </a:r>
          </a:p>
          <a:p>
            <a:r>
              <a:rPr lang="en-US" sz="1100" b="0" i="0" dirty="0">
                <a:effectLst/>
                <a:latin typeface="Menlo"/>
              </a:rPr>
              <a:t>                 DE=0:x;</a:t>
            </a:r>
          </a:p>
          <a:p>
            <a:r>
              <a:rPr lang="en-US" sz="1100" b="0" i="0" dirty="0">
                <a:effectLst/>
                <a:latin typeface="Menlo"/>
              </a:rPr>
              <a:t>                 y=0:x;</a:t>
            </a:r>
          </a:p>
          <a:p>
            <a:r>
              <a:rPr lang="en-US" sz="1100" b="0" i="0" dirty="0">
                <a:solidFill>
                  <a:srgbClr val="0E00FF"/>
                </a:solidFill>
                <a:effectLst/>
                <a:latin typeface="Menlo"/>
              </a:rPr>
              <a:t>                for </a:t>
            </a:r>
            <a:r>
              <a:rPr lang="en-US" sz="1100" b="0" i="0" dirty="0" err="1">
                <a:effectLst/>
                <a:latin typeface="Menlo"/>
              </a:rPr>
              <a:t>i</a:t>
            </a:r>
            <a:r>
              <a:rPr lang="en-US" sz="1100" b="0" i="0" dirty="0">
                <a:effectLst/>
                <a:latin typeface="Menlo"/>
              </a:rPr>
              <a:t>=0:x</a:t>
            </a:r>
          </a:p>
          <a:p>
            <a:r>
              <a:rPr lang="en-US" sz="1100" b="0" i="0" dirty="0">
                <a:effectLst/>
                <a:latin typeface="Menlo"/>
              </a:rPr>
              <a:t>                          AN(1,i+1)=</a:t>
            </a:r>
            <a:r>
              <a:rPr lang="en-US" sz="1100" b="0" i="0" dirty="0" err="1">
                <a:effectLst/>
                <a:latin typeface="Menlo"/>
              </a:rPr>
              <a:t>i</a:t>
            </a:r>
            <a:r>
              <a:rPr lang="en-US" sz="1100" b="0" i="0" dirty="0">
                <a:effectLst/>
                <a:latin typeface="Menlo"/>
              </a:rPr>
              <a:t>*</a:t>
            </a:r>
            <a:r>
              <a:rPr lang="en-US" sz="1100" b="0" i="0" dirty="0" err="1">
                <a:effectLst/>
                <a:latin typeface="Menlo"/>
              </a:rPr>
              <a:t>cotd</a:t>
            </a:r>
            <a:r>
              <a:rPr lang="en-US" sz="1100" b="0" i="0" dirty="0">
                <a:effectLst/>
                <a:latin typeface="Menlo"/>
              </a:rPr>
              <a:t>(57.5);</a:t>
            </a:r>
          </a:p>
          <a:p>
            <a:r>
              <a:rPr lang="en-US" sz="1100" b="0" i="0" dirty="0">
                <a:effectLst/>
                <a:latin typeface="Menlo"/>
              </a:rPr>
              <a:t>                          BM(1,i+1)=</a:t>
            </a:r>
            <a:r>
              <a:rPr lang="en-US" sz="1100" b="0" i="0" dirty="0" err="1">
                <a:effectLst/>
                <a:latin typeface="Menlo"/>
              </a:rPr>
              <a:t>i</a:t>
            </a:r>
            <a:r>
              <a:rPr lang="en-US" sz="1100" b="0" i="0" dirty="0">
                <a:effectLst/>
                <a:latin typeface="Menlo"/>
              </a:rPr>
              <a:t>*</a:t>
            </a:r>
            <a:r>
              <a:rPr lang="en-US" sz="1100" b="0" i="0" dirty="0" err="1">
                <a:effectLst/>
                <a:latin typeface="Menlo"/>
              </a:rPr>
              <a:t>cscd</a:t>
            </a:r>
            <a:r>
              <a:rPr lang="en-US" sz="1100" b="0" i="0" dirty="0">
                <a:effectLst/>
                <a:latin typeface="Menlo"/>
              </a:rPr>
              <a:t>(57.5);</a:t>
            </a:r>
          </a:p>
          <a:p>
            <a:r>
              <a:rPr lang="en-US" sz="1100" b="0" i="0" dirty="0">
                <a:effectLst/>
                <a:latin typeface="Menlo"/>
              </a:rPr>
              <a:t>                          MC(1,i+1)=</a:t>
            </a:r>
            <a:r>
              <a:rPr lang="en-US" sz="1100" b="0" i="0" dirty="0" err="1">
                <a:effectLst/>
                <a:latin typeface="Menlo"/>
              </a:rPr>
              <a:t>i</a:t>
            </a:r>
            <a:r>
              <a:rPr lang="en-US" sz="1100" b="0" i="0" dirty="0">
                <a:effectLst/>
                <a:latin typeface="Menlo"/>
              </a:rPr>
              <a:t>;</a:t>
            </a:r>
          </a:p>
          <a:p>
            <a:r>
              <a:rPr lang="en-US" sz="1100" b="0" i="0" dirty="0">
                <a:effectLst/>
                <a:latin typeface="Menlo"/>
              </a:rPr>
              <a:t>                          BC(1,i+1)=-2*</a:t>
            </a:r>
            <a:r>
              <a:rPr lang="en-US" sz="1100" b="0" i="0" dirty="0" err="1">
                <a:effectLst/>
                <a:latin typeface="Menlo"/>
              </a:rPr>
              <a:t>i</a:t>
            </a:r>
            <a:r>
              <a:rPr lang="en-US" sz="1100" b="0" i="0" dirty="0">
                <a:effectLst/>
                <a:latin typeface="Menlo"/>
              </a:rPr>
              <a:t>*</a:t>
            </a:r>
            <a:r>
              <a:rPr lang="en-US" sz="1100" b="0" i="0" dirty="0" err="1">
                <a:effectLst/>
                <a:latin typeface="Menlo"/>
              </a:rPr>
              <a:t>cotd</a:t>
            </a:r>
            <a:r>
              <a:rPr lang="en-US" sz="1100" b="0" i="0" dirty="0">
                <a:effectLst/>
                <a:latin typeface="Menlo"/>
              </a:rPr>
              <a:t>(57.5);</a:t>
            </a:r>
          </a:p>
          <a:p>
            <a:r>
              <a:rPr lang="en-US" sz="1100" b="0" i="0" dirty="0">
                <a:effectLst/>
                <a:latin typeface="Menlo"/>
              </a:rPr>
              <a:t>                          DE(1,i+1)=-3*</a:t>
            </a:r>
            <a:r>
              <a:rPr lang="en-US" sz="1100" b="0" i="0" dirty="0" err="1">
                <a:effectLst/>
                <a:latin typeface="Menlo"/>
              </a:rPr>
              <a:t>i</a:t>
            </a:r>
            <a:r>
              <a:rPr lang="en-US" sz="1100" b="0" i="0" dirty="0">
                <a:effectLst/>
                <a:latin typeface="Menlo"/>
              </a:rPr>
              <a:t>*</a:t>
            </a:r>
            <a:r>
              <a:rPr lang="en-US" sz="1100" b="0" i="0" dirty="0" err="1">
                <a:effectLst/>
                <a:latin typeface="Menlo"/>
              </a:rPr>
              <a:t>cotd</a:t>
            </a:r>
            <a:r>
              <a:rPr lang="en-US" sz="1100" b="0" i="0" dirty="0">
                <a:effectLst/>
                <a:latin typeface="Menlo"/>
              </a:rPr>
              <a:t>(57.5);</a:t>
            </a:r>
          </a:p>
          <a:p>
            <a:r>
              <a:rPr lang="en-US" sz="1100" b="0" i="0" dirty="0">
                <a:solidFill>
                  <a:srgbClr val="0E00FF"/>
                </a:solidFill>
                <a:effectLst/>
                <a:latin typeface="Menlo"/>
              </a:rPr>
              <a:t>                end</a:t>
            </a:r>
            <a:endParaRPr lang="en-US" sz="1100" b="0" i="0" dirty="0">
              <a:effectLst/>
              <a:latin typeface="Menlo"/>
            </a:endParaRPr>
          </a:p>
          <a:p>
            <a:r>
              <a:rPr lang="en-US" sz="1100" b="0" i="0" dirty="0">
                <a:effectLst/>
                <a:latin typeface="Menlo"/>
              </a:rPr>
              <a:t>               figure</a:t>
            </a:r>
          </a:p>
          <a:p>
            <a:r>
              <a:rPr lang="en-US" sz="1100" b="0" i="0" dirty="0">
                <a:effectLst/>
                <a:latin typeface="Menlo"/>
              </a:rPr>
              <a:t>               plot(</a:t>
            </a:r>
            <a:r>
              <a:rPr lang="en-US" sz="1100" b="0" i="0" dirty="0" err="1">
                <a:effectLst/>
                <a:latin typeface="Menlo"/>
              </a:rPr>
              <a:t>y,AN</a:t>
            </a:r>
            <a:r>
              <a:rPr lang="en-US" sz="1100" b="0" i="0" dirty="0">
                <a:effectLst/>
                <a:latin typeface="Menlo"/>
              </a:rPr>
              <a:t>);</a:t>
            </a:r>
          </a:p>
          <a:p>
            <a:r>
              <a:rPr lang="en-US" sz="1100" b="0" i="0" dirty="0">
                <a:effectLst/>
                <a:latin typeface="Menlo"/>
              </a:rPr>
              <a:t>               title(</a:t>
            </a:r>
            <a:r>
              <a:rPr lang="en-US" sz="1100" b="0" i="0" dirty="0">
                <a:solidFill>
                  <a:srgbClr val="AA04F9"/>
                </a:solidFill>
                <a:effectLst/>
                <a:latin typeface="Menlo"/>
              </a:rPr>
              <a:t>"Variation of force in AN with load"</a:t>
            </a:r>
            <a:r>
              <a:rPr lang="en-US" sz="1100" b="0" i="0" dirty="0">
                <a:effectLst/>
                <a:latin typeface="Menlo"/>
              </a:rPr>
              <a:t>);</a:t>
            </a:r>
          </a:p>
          <a:p>
            <a:r>
              <a:rPr lang="en-US" sz="1100" b="0" i="0" dirty="0">
                <a:effectLst/>
                <a:latin typeface="Menlo"/>
              </a:rPr>
              <a:t>               </a:t>
            </a:r>
            <a:r>
              <a:rPr lang="en-US" sz="1100" b="0" i="0" dirty="0" err="1">
                <a:effectLst/>
                <a:latin typeface="Menlo"/>
              </a:rPr>
              <a:t>xlabel</a:t>
            </a:r>
            <a:r>
              <a:rPr lang="en-US" sz="1100" b="0" i="0" dirty="0">
                <a:effectLst/>
                <a:latin typeface="Menlo"/>
              </a:rPr>
              <a:t>(</a:t>
            </a:r>
            <a:r>
              <a:rPr lang="en-US" sz="1100" b="0" i="0" dirty="0">
                <a:solidFill>
                  <a:srgbClr val="AA04F9"/>
                </a:solidFill>
                <a:effectLst/>
                <a:latin typeface="Menlo"/>
              </a:rPr>
              <a:t>"load in kN"</a:t>
            </a:r>
            <a:r>
              <a:rPr lang="en-US" sz="1100" b="0" i="0" dirty="0">
                <a:effectLst/>
                <a:latin typeface="Menlo"/>
              </a:rPr>
              <a:t>);</a:t>
            </a:r>
          </a:p>
          <a:p>
            <a:r>
              <a:rPr lang="en-US" sz="1100" b="0" i="0" dirty="0">
                <a:effectLst/>
                <a:latin typeface="Menlo"/>
              </a:rPr>
              <a:t>               </a:t>
            </a:r>
            <a:r>
              <a:rPr lang="en-US" sz="1100" b="0" i="0" dirty="0" err="1">
                <a:effectLst/>
                <a:latin typeface="Menlo"/>
              </a:rPr>
              <a:t>ylabel</a:t>
            </a:r>
            <a:r>
              <a:rPr lang="en-US" sz="1100" b="0" i="0" dirty="0">
                <a:effectLst/>
                <a:latin typeface="Menlo"/>
              </a:rPr>
              <a:t>(</a:t>
            </a:r>
            <a:r>
              <a:rPr lang="en-US" sz="1100" b="0" i="0" dirty="0">
                <a:solidFill>
                  <a:srgbClr val="AA04F9"/>
                </a:solidFill>
                <a:effectLst/>
                <a:latin typeface="Menlo"/>
              </a:rPr>
              <a:t>"Truss force in kN"</a:t>
            </a:r>
            <a:r>
              <a:rPr lang="en-US" sz="1100" b="0" i="0" dirty="0">
                <a:effectLst/>
                <a:latin typeface="Menlo"/>
              </a:rPr>
              <a:t>);</a:t>
            </a:r>
          </a:p>
          <a:p>
            <a:endParaRPr lang="en-US" sz="1100" b="0" i="0" dirty="0">
              <a:effectLst/>
              <a:latin typeface="Menlo"/>
            </a:endParaRPr>
          </a:p>
        </p:txBody>
      </p:sp>
      <p:sp>
        <p:nvSpPr>
          <p:cNvPr id="11" name="TextBox 10">
            <a:extLst>
              <a:ext uri="{FF2B5EF4-FFF2-40B4-BE49-F238E27FC236}">
                <a16:creationId xmlns:a16="http://schemas.microsoft.com/office/drawing/2014/main" id="{321519B3-1EB6-44BF-B544-924F5D1B44EB}"/>
              </a:ext>
            </a:extLst>
          </p:cNvPr>
          <p:cNvSpPr txBox="1"/>
          <p:nvPr/>
        </p:nvSpPr>
        <p:spPr>
          <a:xfrm>
            <a:off x="6826642" y="240506"/>
            <a:ext cx="4877842" cy="1431161"/>
          </a:xfrm>
          <a:prstGeom prst="rect">
            <a:avLst/>
          </a:prstGeom>
          <a:noFill/>
        </p:spPr>
        <p:txBody>
          <a:bodyPr wrap="square" rtlCol="0">
            <a:spAutoFit/>
          </a:bodyPr>
          <a:lstStyle/>
          <a:p>
            <a:br>
              <a:rPr lang="en-US" sz="1600" b="0" i="0" dirty="0">
                <a:effectLst/>
                <a:latin typeface="Menlo"/>
              </a:rPr>
            </a:br>
            <a:endParaRPr lang="en-US" sz="1100" b="0" i="0" dirty="0">
              <a:effectLst/>
              <a:latin typeface="Menlo"/>
            </a:endParaRPr>
          </a:p>
          <a:p>
            <a:r>
              <a:rPr lang="en-US" sz="1600" b="0" i="0" dirty="0">
                <a:effectLst/>
                <a:latin typeface="Menlo"/>
              </a:rPr>
              <a:t> </a:t>
            </a:r>
            <a:r>
              <a:rPr lang="en-US" sz="1100" b="0" i="0" dirty="0">
                <a:effectLst/>
                <a:latin typeface="Menlo"/>
              </a:rPr>
              <a:t>figure</a:t>
            </a:r>
          </a:p>
          <a:p>
            <a:r>
              <a:rPr lang="en-US" sz="1100" b="0" i="0" dirty="0">
                <a:effectLst/>
                <a:latin typeface="Menlo"/>
              </a:rPr>
              <a:t>                    plot(</a:t>
            </a:r>
            <a:r>
              <a:rPr lang="en-US" sz="1100" b="0" i="0" dirty="0" err="1">
                <a:effectLst/>
                <a:latin typeface="Menlo"/>
              </a:rPr>
              <a:t>y,BM</a:t>
            </a:r>
            <a:r>
              <a:rPr lang="en-US" sz="1100" b="0" i="0" dirty="0">
                <a:effectLst/>
                <a:latin typeface="Menlo"/>
              </a:rPr>
              <a:t>); </a:t>
            </a:r>
          </a:p>
          <a:p>
            <a:r>
              <a:rPr lang="en-US" sz="1100" b="0" i="0" dirty="0">
                <a:effectLst/>
                <a:latin typeface="Menlo"/>
              </a:rPr>
              <a:t>                    title(</a:t>
            </a:r>
            <a:r>
              <a:rPr lang="en-US" sz="1100" b="0" i="0" dirty="0">
                <a:solidFill>
                  <a:srgbClr val="AA04F9"/>
                </a:solidFill>
                <a:effectLst/>
                <a:latin typeface="Menlo"/>
              </a:rPr>
              <a:t>"Variation of force in BM with load"</a:t>
            </a:r>
            <a:r>
              <a:rPr lang="en-US" sz="1100" b="0" i="0" dirty="0">
                <a:effectLst/>
                <a:latin typeface="Menlo"/>
              </a:rPr>
              <a:t>);</a:t>
            </a:r>
          </a:p>
          <a:p>
            <a:r>
              <a:rPr lang="en-US" sz="1100" b="0" i="0" dirty="0">
                <a:effectLst/>
                <a:latin typeface="Menlo"/>
              </a:rPr>
              <a:t>                    </a:t>
            </a:r>
            <a:r>
              <a:rPr lang="en-US" sz="1100" b="0" i="0" dirty="0" err="1">
                <a:effectLst/>
                <a:latin typeface="Menlo"/>
              </a:rPr>
              <a:t>xlabel</a:t>
            </a:r>
            <a:r>
              <a:rPr lang="en-US" sz="1100" b="0" i="0" dirty="0">
                <a:effectLst/>
                <a:latin typeface="Menlo"/>
              </a:rPr>
              <a:t>(</a:t>
            </a:r>
            <a:r>
              <a:rPr lang="en-US" sz="1100" b="0" i="0" dirty="0">
                <a:solidFill>
                  <a:srgbClr val="AA04F9"/>
                </a:solidFill>
                <a:effectLst/>
                <a:latin typeface="Menlo"/>
              </a:rPr>
              <a:t>"load in kN"</a:t>
            </a:r>
            <a:r>
              <a:rPr lang="en-US" sz="1100" b="0" i="0" dirty="0">
                <a:effectLst/>
                <a:latin typeface="Menlo"/>
              </a:rPr>
              <a:t>);</a:t>
            </a:r>
          </a:p>
          <a:p>
            <a:r>
              <a:rPr lang="en-US" sz="1100" b="0" i="0" dirty="0">
                <a:effectLst/>
                <a:latin typeface="Menlo"/>
              </a:rPr>
              <a:t>                    </a:t>
            </a:r>
            <a:r>
              <a:rPr lang="en-US" sz="1100" b="0" i="0" dirty="0" err="1">
                <a:effectLst/>
                <a:latin typeface="Menlo"/>
              </a:rPr>
              <a:t>ylabel</a:t>
            </a:r>
            <a:r>
              <a:rPr lang="en-US" sz="1100" b="0" i="0" dirty="0">
                <a:effectLst/>
                <a:latin typeface="Menlo"/>
              </a:rPr>
              <a:t>(</a:t>
            </a:r>
            <a:r>
              <a:rPr lang="en-US" sz="1100" b="0" i="0" dirty="0">
                <a:solidFill>
                  <a:srgbClr val="AA04F9"/>
                </a:solidFill>
                <a:effectLst/>
                <a:latin typeface="Menlo"/>
              </a:rPr>
              <a:t>"Truss force in kN"</a:t>
            </a:r>
            <a:r>
              <a:rPr lang="en-US" sz="1100" b="0" i="0" dirty="0">
                <a:effectLst/>
                <a:latin typeface="Menlo"/>
              </a:rPr>
              <a:t>);</a:t>
            </a:r>
          </a:p>
        </p:txBody>
      </p:sp>
      <p:sp>
        <p:nvSpPr>
          <p:cNvPr id="14" name="TextBox 13">
            <a:extLst>
              <a:ext uri="{FF2B5EF4-FFF2-40B4-BE49-F238E27FC236}">
                <a16:creationId xmlns:a16="http://schemas.microsoft.com/office/drawing/2014/main" id="{BE87112A-9F1A-42B9-8891-242B76912666}"/>
              </a:ext>
            </a:extLst>
          </p:cNvPr>
          <p:cNvSpPr txBox="1"/>
          <p:nvPr/>
        </p:nvSpPr>
        <p:spPr>
          <a:xfrm>
            <a:off x="6826642" y="1912173"/>
            <a:ext cx="5091626" cy="5324535"/>
          </a:xfrm>
          <a:prstGeom prst="rect">
            <a:avLst/>
          </a:prstGeom>
          <a:noFill/>
        </p:spPr>
        <p:txBody>
          <a:bodyPr wrap="square" rtlCol="0">
            <a:spAutoFit/>
          </a:bodyPr>
          <a:lstStyle/>
          <a:p>
            <a:r>
              <a:rPr lang="en-IN" sz="1100" b="0" i="0" dirty="0">
                <a:effectLst/>
                <a:latin typeface="Menlo"/>
              </a:rPr>
              <a:t>figure</a:t>
            </a:r>
          </a:p>
          <a:p>
            <a:r>
              <a:rPr lang="en-IN" sz="1100" b="0" i="0" dirty="0">
                <a:effectLst/>
                <a:latin typeface="Menlo"/>
              </a:rPr>
              <a:t>plot(</a:t>
            </a:r>
            <a:r>
              <a:rPr lang="en-IN" sz="1100" b="0" i="0" dirty="0" err="1">
                <a:effectLst/>
                <a:latin typeface="Menlo"/>
              </a:rPr>
              <a:t>y,BC</a:t>
            </a:r>
            <a:r>
              <a:rPr lang="en-IN" sz="1100" b="0" i="0" dirty="0">
                <a:effectLst/>
                <a:latin typeface="Menlo"/>
              </a:rPr>
              <a:t>);</a:t>
            </a:r>
          </a:p>
          <a:p>
            <a:r>
              <a:rPr lang="en-IN" sz="1100" b="0" i="0" dirty="0">
                <a:effectLst/>
                <a:latin typeface="Menlo"/>
              </a:rPr>
              <a:t>title(</a:t>
            </a:r>
            <a:r>
              <a:rPr lang="en-IN" sz="1100" b="0" i="0" dirty="0">
                <a:solidFill>
                  <a:srgbClr val="AA04F9"/>
                </a:solidFill>
                <a:effectLst/>
                <a:latin typeface="Menlo"/>
              </a:rPr>
              <a:t>"Variation of force in BC with load"</a:t>
            </a:r>
            <a:r>
              <a:rPr lang="en-IN" sz="1100" b="0" i="0" dirty="0">
                <a:effectLst/>
                <a:latin typeface="Menlo"/>
              </a:rPr>
              <a:t>);</a:t>
            </a:r>
          </a:p>
          <a:p>
            <a:r>
              <a:rPr lang="en-IN" sz="1100" b="0" i="0" dirty="0" err="1">
                <a:effectLst/>
                <a:latin typeface="Menlo"/>
              </a:rPr>
              <a:t>xlabel</a:t>
            </a:r>
            <a:r>
              <a:rPr lang="en-IN" sz="1100" b="0" i="0" dirty="0">
                <a:effectLst/>
                <a:latin typeface="Menlo"/>
              </a:rPr>
              <a:t>(</a:t>
            </a:r>
            <a:r>
              <a:rPr lang="en-IN" sz="1100" b="0" i="0" dirty="0">
                <a:solidFill>
                  <a:srgbClr val="AA04F9"/>
                </a:solidFill>
                <a:effectLst/>
                <a:latin typeface="Menlo"/>
              </a:rPr>
              <a:t>"load in </a:t>
            </a:r>
            <a:r>
              <a:rPr lang="en-IN" sz="1100" b="0" i="0" dirty="0" err="1">
                <a:solidFill>
                  <a:srgbClr val="AA04F9"/>
                </a:solidFill>
                <a:effectLst/>
                <a:latin typeface="Menlo"/>
              </a:rPr>
              <a:t>kN</a:t>
            </a:r>
            <a:r>
              <a:rPr lang="en-IN" sz="1100" b="0" i="0" dirty="0">
                <a:solidFill>
                  <a:srgbClr val="AA04F9"/>
                </a:solidFill>
                <a:effectLst/>
                <a:latin typeface="Menlo"/>
              </a:rPr>
              <a:t>"</a:t>
            </a:r>
            <a:r>
              <a:rPr lang="en-IN" sz="1100" b="0" i="0" dirty="0">
                <a:effectLst/>
                <a:latin typeface="Menlo"/>
              </a:rPr>
              <a:t>);</a:t>
            </a:r>
          </a:p>
          <a:p>
            <a:r>
              <a:rPr lang="en-IN" sz="1100" b="0" i="0" dirty="0" err="1">
                <a:effectLst/>
                <a:latin typeface="Menlo"/>
              </a:rPr>
              <a:t>ylabel</a:t>
            </a:r>
            <a:r>
              <a:rPr lang="en-IN" sz="1100" b="0" i="0" dirty="0">
                <a:effectLst/>
                <a:latin typeface="Menlo"/>
              </a:rPr>
              <a:t>(</a:t>
            </a:r>
            <a:r>
              <a:rPr lang="en-IN" sz="1100" b="0" i="0" dirty="0">
                <a:solidFill>
                  <a:srgbClr val="AA04F9"/>
                </a:solidFill>
                <a:effectLst/>
                <a:latin typeface="Menlo"/>
              </a:rPr>
              <a:t>"Truss force in </a:t>
            </a:r>
            <a:r>
              <a:rPr lang="en-IN" sz="1100" b="0" i="0" dirty="0" err="1">
                <a:solidFill>
                  <a:srgbClr val="AA04F9"/>
                </a:solidFill>
                <a:effectLst/>
                <a:latin typeface="Menlo"/>
              </a:rPr>
              <a:t>kN</a:t>
            </a:r>
            <a:r>
              <a:rPr lang="en-IN" sz="1100" b="0" i="0" dirty="0">
                <a:solidFill>
                  <a:srgbClr val="AA04F9"/>
                </a:solidFill>
                <a:effectLst/>
                <a:latin typeface="Menlo"/>
              </a:rPr>
              <a:t>"</a:t>
            </a:r>
            <a:r>
              <a:rPr lang="en-IN" sz="1100" b="0" i="0" dirty="0">
                <a:effectLst/>
                <a:latin typeface="Menlo"/>
              </a:rPr>
              <a:t>);</a:t>
            </a:r>
          </a:p>
          <a:p>
            <a:r>
              <a:rPr lang="en-IN" sz="1100" b="0" i="0" dirty="0">
                <a:effectLst/>
                <a:latin typeface="Menlo"/>
              </a:rPr>
              <a:t>figure</a:t>
            </a:r>
          </a:p>
          <a:p>
            <a:r>
              <a:rPr lang="en-IN" sz="1100" b="0" i="0" dirty="0">
                <a:effectLst/>
                <a:latin typeface="Menlo"/>
              </a:rPr>
              <a:t>plot(</a:t>
            </a:r>
            <a:r>
              <a:rPr lang="en-IN" sz="1100" b="0" i="0" dirty="0" err="1">
                <a:effectLst/>
                <a:latin typeface="Menlo"/>
              </a:rPr>
              <a:t>y,DE</a:t>
            </a:r>
            <a:r>
              <a:rPr lang="en-IN" sz="1100" b="0" i="0" dirty="0">
                <a:effectLst/>
                <a:latin typeface="Menlo"/>
              </a:rPr>
              <a:t>);</a:t>
            </a:r>
          </a:p>
          <a:p>
            <a:r>
              <a:rPr lang="en-IN" sz="1100" b="0" i="0" dirty="0">
                <a:effectLst/>
                <a:latin typeface="Menlo"/>
              </a:rPr>
              <a:t>title(</a:t>
            </a:r>
            <a:r>
              <a:rPr lang="en-IN" sz="1100" b="0" i="0" dirty="0">
                <a:solidFill>
                  <a:srgbClr val="AA04F9"/>
                </a:solidFill>
                <a:effectLst/>
                <a:latin typeface="Menlo"/>
              </a:rPr>
              <a:t>"Variation of force in DE with load"</a:t>
            </a:r>
            <a:r>
              <a:rPr lang="en-IN" sz="1100" b="0" i="0" dirty="0">
                <a:effectLst/>
                <a:latin typeface="Menlo"/>
              </a:rPr>
              <a:t>);</a:t>
            </a:r>
          </a:p>
          <a:p>
            <a:r>
              <a:rPr lang="en-IN" sz="1100" b="0" i="0" dirty="0" err="1">
                <a:effectLst/>
                <a:latin typeface="Menlo"/>
              </a:rPr>
              <a:t>xlabel</a:t>
            </a:r>
            <a:r>
              <a:rPr lang="en-IN" sz="1100" b="0" i="0" dirty="0">
                <a:effectLst/>
                <a:latin typeface="Menlo"/>
              </a:rPr>
              <a:t>(</a:t>
            </a:r>
            <a:r>
              <a:rPr lang="en-IN" sz="1100" b="0" i="0" dirty="0">
                <a:solidFill>
                  <a:srgbClr val="AA04F9"/>
                </a:solidFill>
                <a:effectLst/>
                <a:latin typeface="Menlo"/>
              </a:rPr>
              <a:t>"load in </a:t>
            </a:r>
            <a:r>
              <a:rPr lang="en-IN" sz="1100" b="0" i="0" dirty="0" err="1">
                <a:solidFill>
                  <a:srgbClr val="AA04F9"/>
                </a:solidFill>
                <a:effectLst/>
                <a:latin typeface="Menlo"/>
              </a:rPr>
              <a:t>kN</a:t>
            </a:r>
            <a:r>
              <a:rPr lang="en-IN" sz="1100" b="0" i="0" dirty="0">
                <a:solidFill>
                  <a:srgbClr val="AA04F9"/>
                </a:solidFill>
                <a:effectLst/>
                <a:latin typeface="Menlo"/>
              </a:rPr>
              <a:t>"</a:t>
            </a:r>
            <a:r>
              <a:rPr lang="en-IN" sz="1100" b="0" i="0" dirty="0">
                <a:effectLst/>
                <a:latin typeface="Menlo"/>
              </a:rPr>
              <a:t>);</a:t>
            </a:r>
          </a:p>
          <a:p>
            <a:r>
              <a:rPr lang="en-IN" sz="1100" b="0" i="0" dirty="0" err="1">
                <a:effectLst/>
                <a:latin typeface="Menlo"/>
              </a:rPr>
              <a:t>ylabel</a:t>
            </a:r>
            <a:r>
              <a:rPr lang="en-IN" sz="1100" b="0" i="0" dirty="0">
                <a:effectLst/>
                <a:latin typeface="Menlo"/>
              </a:rPr>
              <a:t>(</a:t>
            </a:r>
            <a:r>
              <a:rPr lang="en-IN" sz="1100" b="0" i="0" dirty="0">
                <a:solidFill>
                  <a:srgbClr val="AA04F9"/>
                </a:solidFill>
                <a:effectLst/>
                <a:latin typeface="Menlo"/>
              </a:rPr>
              <a:t>"Truss force in </a:t>
            </a:r>
            <a:r>
              <a:rPr lang="en-IN" sz="1100" b="0" i="0" dirty="0" err="1">
                <a:solidFill>
                  <a:srgbClr val="AA04F9"/>
                </a:solidFill>
                <a:effectLst/>
                <a:latin typeface="Menlo"/>
              </a:rPr>
              <a:t>kN</a:t>
            </a:r>
            <a:r>
              <a:rPr lang="en-IN" sz="1100" b="0" i="0" dirty="0">
                <a:solidFill>
                  <a:srgbClr val="AA04F9"/>
                </a:solidFill>
                <a:effectLst/>
                <a:latin typeface="Menlo"/>
              </a:rPr>
              <a:t>"</a:t>
            </a:r>
            <a:r>
              <a:rPr lang="en-IN" sz="1100" b="0" i="0" dirty="0">
                <a:effectLst/>
                <a:latin typeface="Menlo"/>
              </a:rPr>
              <a:t>);</a:t>
            </a:r>
          </a:p>
          <a:p>
            <a:r>
              <a:rPr lang="en-IN" sz="1100" b="0" i="0" dirty="0">
                <a:solidFill>
                  <a:srgbClr val="0E00FF"/>
                </a:solidFill>
                <a:effectLst/>
                <a:latin typeface="Menlo"/>
              </a:rPr>
              <a:t>case </a:t>
            </a:r>
            <a:r>
              <a:rPr lang="en-IN" sz="1100" b="0" i="0" dirty="0">
                <a:effectLst/>
                <a:latin typeface="Menlo"/>
              </a:rPr>
              <a:t>2</a:t>
            </a:r>
          </a:p>
          <a:p>
            <a:r>
              <a:rPr lang="en-IN" sz="1100" b="0" i="0" dirty="0">
                <a:solidFill>
                  <a:srgbClr val="028009"/>
                </a:solidFill>
                <a:effectLst/>
                <a:latin typeface="Menlo"/>
              </a:rPr>
              <a:t>           %</a:t>
            </a:r>
            <a:r>
              <a:rPr lang="en-IN" sz="1100" b="0" i="0" dirty="0" err="1">
                <a:solidFill>
                  <a:srgbClr val="028009"/>
                </a:solidFill>
                <a:effectLst/>
                <a:latin typeface="Menlo"/>
              </a:rPr>
              <a:t>Matlab</a:t>
            </a:r>
            <a:r>
              <a:rPr lang="en-IN" sz="1100" b="0" i="0" dirty="0">
                <a:solidFill>
                  <a:srgbClr val="028009"/>
                </a:solidFill>
                <a:effectLst/>
                <a:latin typeface="Menlo"/>
              </a:rPr>
              <a:t> code for part 2</a:t>
            </a:r>
            <a:endParaRPr lang="en-IN" sz="1100" b="0" i="0" dirty="0">
              <a:effectLst/>
              <a:latin typeface="Menlo"/>
            </a:endParaRPr>
          </a:p>
          <a:p>
            <a:r>
              <a:rPr lang="en-IN" sz="1100" b="0" i="0" dirty="0">
                <a:effectLst/>
                <a:latin typeface="Menlo"/>
              </a:rPr>
              <a:t>           t = input(</a:t>
            </a:r>
            <a:r>
              <a:rPr lang="en-IN" sz="1100" b="0" i="0" dirty="0">
                <a:solidFill>
                  <a:srgbClr val="AA04F9"/>
                </a:solidFill>
                <a:effectLst/>
                <a:latin typeface="Menlo"/>
              </a:rPr>
              <a:t>"Enter the angle BAN "</a:t>
            </a:r>
            <a:r>
              <a:rPr lang="en-IN" sz="1100" b="0" i="0" dirty="0">
                <a:effectLst/>
                <a:latin typeface="Menlo"/>
              </a:rPr>
              <a:t>);</a:t>
            </a:r>
          </a:p>
          <a:p>
            <a:r>
              <a:rPr lang="en-IN" sz="1100" b="0" i="0" dirty="0">
                <a:effectLst/>
                <a:latin typeface="Menlo"/>
              </a:rPr>
              <a:t>           P=input(</a:t>
            </a:r>
            <a:r>
              <a:rPr lang="en-IN" sz="1100" b="0" i="0" dirty="0">
                <a:solidFill>
                  <a:srgbClr val="AA04F9"/>
                </a:solidFill>
                <a:effectLst/>
                <a:latin typeface="Menlo"/>
              </a:rPr>
              <a:t>"Enter the load of the </a:t>
            </a:r>
            <a:r>
              <a:rPr lang="en-IN" sz="1100" b="0" i="0" dirty="0" err="1">
                <a:solidFill>
                  <a:srgbClr val="AA04F9"/>
                </a:solidFill>
                <a:effectLst/>
                <a:latin typeface="Menlo"/>
              </a:rPr>
              <a:t>vechile</a:t>
            </a:r>
            <a:r>
              <a:rPr lang="en-IN" sz="1100" b="0" i="0" dirty="0">
                <a:solidFill>
                  <a:srgbClr val="AA04F9"/>
                </a:solidFill>
                <a:effectLst/>
                <a:latin typeface="Menlo"/>
              </a:rPr>
              <a:t> "</a:t>
            </a:r>
            <a:r>
              <a:rPr lang="en-IN" sz="1100" b="0" i="0" dirty="0">
                <a:effectLst/>
                <a:latin typeface="Menlo"/>
              </a:rPr>
              <a:t>);</a:t>
            </a:r>
          </a:p>
          <a:p>
            <a:r>
              <a:rPr lang="en-IN" sz="1100" b="0" i="0" dirty="0">
                <a:effectLst/>
                <a:latin typeface="Menlo"/>
              </a:rPr>
              <a:t>           p=P/2;</a:t>
            </a:r>
          </a:p>
          <a:p>
            <a:r>
              <a:rPr lang="en-IN" sz="1100" b="0" i="0" dirty="0">
                <a:effectLst/>
                <a:latin typeface="Menlo"/>
              </a:rPr>
              <a:t>           AN=1:t;</a:t>
            </a:r>
          </a:p>
          <a:p>
            <a:r>
              <a:rPr lang="en-IN" sz="1100" b="0" i="0" dirty="0">
                <a:effectLst/>
                <a:latin typeface="Menlo"/>
              </a:rPr>
              <a:t>           BM=1:t;</a:t>
            </a:r>
          </a:p>
          <a:p>
            <a:r>
              <a:rPr lang="en-IN" sz="1100" b="0" i="0" dirty="0">
                <a:effectLst/>
                <a:latin typeface="Menlo"/>
              </a:rPr>
              <a:t>           BC=1:t;</a:t>
            </a:r>
          </a:p>
          <a:p>
            <a:r>
              <a:rPr lang="en-IN" sz="1100" b="0" i="0" dirty="0">
                <a:effectLst/>
                <a:latin typeface="Menlo"/>
              </a:rPr>
              <a:t>           DE=1:t;</a:t>
            </a:r>
          </a:p>
          <a:p>
            <a:r>
              <a:rPr lang="en-IN" sz="1100" b="0" i="0" dirty="0">
                <a:effectLst/>
                <a:latin typeface="Menlo"/>
              </a:rPr>
              <a:t>           y=1:t;</a:t>
            </a:r>
          </a:p>
          <a:p>
            <a:r>
              <a:rPr lang="en-IN" sz="1100" b="0" i="0" dirty="0">
                <a:solidFill>
                  <a:srgbClr val="0E00FF"/>
                </a:solidFill>
                <a:effectLst/>
                <a:latin typeface="Menlo"/>
              </a:rPr>
              <a:t>           for </a:t>
            </a:r>
            <a:r>
              <a:rPr lang="en-IN" sz="1100" b="0" i="0" dirty="0" err="1">
                <a:effectLst/>
                <a:latin typeface="Menlo"/>
              </a:rPr>
              <a:t>i</a:t>
            </a:r>
            <a:r>
              <a:rPr lang="en-IN" sz="1100" b="0" i="0" dirty="0">
                <a:effectLst/>
                <a:latin typeface="Menlo"/>
              </a:rPr>
              <a:t>=1:t</a:t>
            </a:r>
          </a:p>
          <a:p>
            <a:r>
              <a:rPr lang="en-IN" sz="1100" b="0" i="0" dirty="0">
                <a:effectLst/>
                <a:latin typeface="Menlo"/>
              </a:rPr>
              <a:t>                 AN(1,i)=p*</a:t>
            </a:r>
            <a:r>
              <a:rPr lang="en-IN" sz="1100" b="0" i="0" dirty="0" err="1">
                <a:effectLst/>
                <a:latin typeface="Menlo"/>
              </a:rPr>
              <a:t>cotd</a:t>
            </a:r>
            <a:r>
              <a:rPr lang="en-IN" sz="1100" b="0" i="0" dirty="0">
                <a:effectLst/>
                <a:latin typeface="Menlo"/>
              </a:rPr>
              <a:t>(</a:t>
            </a:r>
            <a:r>
              <a:rPr lang="en-IN" sz="1100" b="0" i="0" dirty="0" err="1">
                <a:effectLst/>
                <a:latin typeface="Menlo"/>
              </a:rPr>
              <a:t>i</a:t>
            </a:r>
            <a:r>
              <a:rPr lang="en-IN" sz="1100" b="0" i="0" dirty="0">
                <a:effectLst/>
                <a:latin typeface="Menlo"/>
              </a:rPr>
              <a:t>);</a:t>
            </a:r>
          </a:p>
          <a:p>
            <a:r>
              <a:rPr lang="en-IN" sz="1100" b="0" i="0" dirty="0">
                <a:effectLst/>
                <a:latin typeface="Menlo"/>
              </a:rPr>
              <a:t>                 BM(1,i)=p*</a:t>
            </a:r>
            <a:r>
              <a:rPr lang="en-IN" sz="1100" b="0" i="0" dirty="0" err="1">
                <a:effectLst/>
                <a:latin typeface="Menlo"/>
              </a:rPr>
              <a:t>cscd</a:t>
            </a:r>
            <a:r>
              <a:rPr lang="en-IN" sz="1100" b="0" i="0" dirty="0">
                <a:effectLst/>
                <a:latin typeface="Menlo"/>
              </a:rPr>
              <a:t>(</a:t>
            </a:r>
            <a:r>
              <a:rPr lang="en-IN" sz="1100" b="0" i="0" dirty="0" err="1">
                <a:effectLst/>
                <a:latin typeface="Menlo"/>
              </a:rPr>
              <a:t>i</a:t>
            </a:r>
            <a:r>
              <a:rPr lang="en-IN" sz="1100" b="0" i="0" dirty="0">
                <a:effectLst/>
                <a:latin typeface="Menlo"/>
              </a:rPr>
              <a:t>);</a:t>
            </a:r>
          </a:p>
          <a:p>
            <a:r>
              <a:rPr lang="en-IN" sz="1100" b="0" i="0" dirty="0">
                <a:effectLst/>
                <a:latin typeface="Menlo"/>
              </a:rPr>
              <a:t>                 BC(1,i)=-2*p*</a:t>
            </a:r>
            <a:r>
              <a:rPr lang="en-IN" sz="1100" b="0" i="0" dirty="0" err="1">
                <a:effectLst/>
                <a:latin typeface="Menlo"/>
              </a:rPr>
              <a:t>cotd</a:t>
            </a:r>
            <a:r>
              <a:rPr lang="en-IN" sz="1100" b="0" i="0" dirty="0">
                <a:effectLst/>
                <a:latin typeface="Menlo"/>
              </a:rPr>
              <a:t>(</a:t>
            </a:r>
            <a:r>
              <a:rPr lang="en-IN" sz="1100" b="0" i="0" dirty="0" err="1">
                <a:effectLst/>
                <a:latin typeface="Menlo"/>
              </a:rPr>
              <a:t>i</a:t>
            </a:r>
            <a:r>
              <a:rPr lang="en-IN" sz="1100" b="0" i="0" dirty="0">
                <a:effectLst/>
                <a:latin typeface="Menlo"/>
              </a:rPr>
              <a:t>);</a:t>
            </a:r>
          </a:p>
          <a:p>
            <a:r>
              <a:rPr lang="en-IN" sz="1100" b="0" i="0" dirty="0">
                <a:effectLst/>
                <a:latin typeface="Menlo"/>
              </a:rPr>
              <a:t>                 DE(1,i)=-3*p*</a:t>
            </a:r>
            <a:r>
              <a:rPr lang="en-IN" sz="1100" b="0" i="0" dirty="0" err="1">
                <a:effectLst/>
                <a:latin typeface="Menlo"/>
              </a:rPr>
              <a:t>cotd</a:t>
            </a:r>
            <a:r>
              <a:rPr lang="en-IN" sz="1100" b="0" i="0" dirty="0">
                <a:effectLst/>
                <a:latin typeface="Menlo"/>
              </a:rPr>
              <a:t>(</a:t>
            </a:r>
            <a:r>
              <a:rPr lang="en-IN" sz="1100" b="0" i="0" dirty="0" err="1">
                <a:effectLst/>
                <a:latin typeface="Menlo"/>
              </a:rPr>
              <a:t>i</a:t>
            </a:r>
            <a:r>
              <a:rPr lang="en-IN" sz="1100" b="0" i="0" dirty="0">
                <a:effectLst/>
                <a:latin typeface="Menlo"/>
              </a:rPr>
              <a:t>);</a:t>
            </a:r>
          </a:p>
          <a:p>
            <a:r>
              <a:rPr lang="en-IN" sz="1100" b="0" i="0" dirty="0">
                <a:solidFill>
                  <a:srgbClr val="0E00FF"/>
                </a:solidFill>
                <a:effectLst/>
                <a:latin typeface="Menlo"/>
              </a:rPr>
              <a:t>           end</a:t>
            </a:r>
            <a:endParaRPr lang="en-IN" sz="1100" b="0" i="0" dirty="0">
              <a:effectLst/>
              <a:latin typeface="Menlo"/>
            </a:endParaRPr>
          </a:p>
          <a:p>
            <a:br>
              <a:rPr lang="en-IN" sz="1800" b="0" i="0" dirty="0">
                <a:effectLst/>
                <a:latin typeface="Menlo"/>
              </a:rPr>
            </a:br>
            <a:endParaRPr lang="en-IN" sz="1800" b="0" i="0" dirty="0">
              <a:effectLst/>
              <a:latin typeface="Menlo"/>
            </a:endParaRPr>
          </a:p>
          <a:p>
            <a:r>
              <a:rPr lang="en-IN" dirty="0"/>
              <a:t> </a:t>
            </a:r>
          </a:p>
        </p:txBody>
      </p:sp>
    </p:spTree>
    <p:extLst>
      <p:ext uri="{BB962C8B-B14F-4D97-AF65-F5344CB8AC3E}">
        <p14:creationId xmlns:p14="http://schemas.microsoft.com/office/powerpoint/2010/main" val="1781917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91D6E4-F9EB-4F4A-AC41-589AF0B69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C3983CCC-E69F-495D-A1E7-6E47CAF36D96}"/>
              </a:ext>
            </a:extLst>
          </p:cNvPr>
          <p:cNvSpPr txBox="1"/>
          <p:nvPr/>
        </p:nvSpPr>
        <p:spPr>
          <a:xfrm>
            <a:off x="2026187" y="564775"/>
            <a:ext cx="5091626" cy="6001643"/>
          </a:xfrm>
          <a:prstGeom prst="rect">
            <a:avLst/>
          </a:prstGeom>
          <a:noFill/>
        </p:spPr>
        <p:txBody>
          <a:bodyPr wrap="square" rtlCol="0">
            <a:spAutoFit/>
          </a:bodyPr>
          <a:lstStyle/>
          <a:p>
            <a:r>
              <a:rPr lang="en-US" sz="1200" b="0" i="0" dirty="0">
                <a:effectLst/>
                <a:latin typeface="Menlo"/>
              </a:rPr>
              <a:t>figure</a:t>
            </a:r>
          </a:p>
          <a:p>
            <a:r>
              <a:rPr lang="en-US" sz="1200" b="0" i="0" dirty="0">
                <a:effectLst/>
                <a:latin typeface="Menlo"/>
              </a:rPr>
              <a:t>plot(</a:t>
            </a:r>
            <a:r>
              <a:rPr lang="en-US" sz="1200" b="0" i="0" dirty="0" err="1">
                <a:effectLst/>
                <a:latin typeface="Menlo"/>
              </a:rPr>
              <a:t>y,BM</a:t>
            </a:r>
            <a:r>
              <a:rPr lang="en-US" sz="1200" b="0" i="0" dirty="0">
                <a:effectLst/>
                <a:latin typeface="Menlo"/>
              </a:rPr>
              <a:t>);</a:t>
            </a:r>
          </a:p>
          <a:p>
            <a:r>
              <a:rPr lang="en-US" sz="1200" b="0" i="0" dirty="0">
                <a:effectLst/>
                <a:latin typeface="Menlo"/>
              </a:rPr>
              <a:t>title(</a:t>
            </a:r>
            <a:r>
              <a:rPr lang="en-US" sz="1200" b="0" i="0" dirty="0">
                <a:solidFill>
                  <a:srgbClr val="AA04F9"/>
                </a:solidFill>
                <a:effectLst/>
                <a:latin typeface="Menlo"/>
              </a:rPr>
              <a:t>"Variation of force in BM with angle "</a:t>
            </a:r>
            <a:r>
              <a:rPr lang="en-US" sz="1200" b="0" i="0" dirty="0">
                <a:effectLst/>
                <a:latin typeface="Menlo"/>
              </a:rPr>
              <a:t>);</a:t>
            </a:r>
          </a:p>
          <a:p>
            <a:r>
              <a:rPr lang="en-US" sz="1200" b="0" i="0" dirty="0" err="1">
                <a:effectLst/>
                <a:latin typeface="Menlo"/>
              </a:rPr>
              <a:t>xlabel</a:t>
            </a:r>
            <a:r>
              <a:rPr lang="en-US" sz="1200" b="0" i="0" dirty="0">
                <a:effectLst/>
                <a:latin typeface="Menlo"/>
              </a:rPr>
              <a:t>(</a:t>
            </a:r>
            <a:r>
              <a:rPr lang="en-US" sz="1200" b="0" i="0" dirty="0">
                <a:solidFill>
                  <a:srgbClr val="AA04F9"/>
                </a:solidFill>
                <a:effectLst/>
                <a:latin typeface="Menlo"/>
              </a:rPr>
              <a:t>"angle in degrees "</a:t>
            </a:r>
            <a:r>
              <a:rPr lang="en-US" sz="1200" b="0" i="0" dirty="0">
                <a:effectLst/>
                <a:latin typeface="Menlo"/>
              </a:rPr>
              <a:t>);</a:t>
            </a:r>
          </a:p>
          <a:p>
            <a:r>
              <a:rPr lang="en-US" sz="1200" b="0" i="0" dirty="0" err="1">
                <a:effectLst/>
                <a:latin typeface="Menlo"/>
              </a:rPr>
              <a:t>ylabel</a:t>
            </a:r>
            <a:r>
              <a:rPr lang="en-US" sz="1200" b="0" i="0" dirty="0">
                <a:effectLst/>
                <a:latin typeface="Menlo"/>
              </a:rPr>
              <a:t>(</a:t>
            </a:r>
            <a:r>
              <a:rPr lang="en-US" sz="1200" b="0" i="0" dirty="0">
                <a:solidFill>
                  <a:srgbClr val="AA04F9"/>
                </a:solidFill>
                <a:effectLst/>
                <a:latin typeface="Menlo"/>
              </a:rPr>
              <a:t>"Truss force in kN"</a:t>
            </a:r>
            <a:r>
              <a:rPr lang="en-US" sz="1200" b="0" i="0" dirty="0">
                <a:effectLst/>
                <a:latin typeface="Menlo"/>
              </a:rPr>
              <a:t>);</a:t>
            </a:r>
          </a:p>
          <a:p>
            <a:br>
              <a:rPr lang="en-US" sz="1200" b="0" i="0" dirty="0">
                <a:effectLst/>
                <a:latin typeface="Menlo"/>
              </a:rPr>
            </a:br>
            <a:endParaRPr lang="en-US" sz="1200" b="0" i="0" dirty="0">
              <a:effectLst/>
              <a:latin typeface="Menlo"/>
            </a:endParaRPr>
          </a:p>
          <a:p>
            <a:r>
              <a:rPr lang="en-US" sz="1200" b="0" i="0" dirty="0">
                <a:effectLst/>
                <a:latin typeface="Menlo"/>
              </a:rPr>
              <a:t>figure</a:t>
            </a:r>
          </a:p>
          <a:p>
            <a:r>
              <a:rPr lang="en-US" sz="1200" b="0" i="0" dirty="0">
                <a:effectLst/>
                <a:latin typeface="Menlo"/>
              </a:rPr>
              <a:t>plot(</a:t>
            </a:r>
            <a:r>
              <a:rPr lang="en-US" sz="1200" b="0" i="0" dirty="0" err="1">
                <a:effectLst/>
                <a:latin typeface="Menlo"/>
              </a:rPr>
              <a:t>y,BC</a:t>
            </a:r>
            <a:r>
              <a:rPr lang="en-US" sz="1200" b="0" i="0" dirty="0">
                <a:effectLst/>
                <a:latin typeface="Menlo"/>
              </a:rPr>
              <a:t>);</a:t>
            </a:r>
          </a:p>
          <a:p>
            <a:r>
              <a:rPr lang="en-US" sz="1200" b="0" i="0" dirty="0">
                <a:effectLst/>
                <a:latin typeface="Menlo"/>
              </a:rPr>
              <a:t>title(</a:t>
            </a:r>
            <a:r>
              <a:rPr lang="en-US" sz="1200" b="0" i="0" dirty="0">
                <a:solidFill>
                  <a:srgbClr val="AA04F9"/>
                </a:solidFill>
                <a:effectLst/>
                <a:latin typeface="Menlo"/>
              </a:rPr>
              <a:t>"Variation of force in BC with angle "</a:t>
            </a:r>
            <a:r>
              <a:rPr lang="en-US" sz="1200" b="0" i="0" dirty="0">
                <a:effectLst/>
                <a:latin typeface="Menlo"/>
              </a:rPr>
              <a:t>);</a:t>
            </a:r>
          </a:p>
          <a:p>
            <a:r>
              <a:rPr lang="en-US" sz="1200" b="0" i="0" dirty="0" err="1">
                <a:effectLst/>
                <a:latin typeface="Menlo"/>
              </a:rPr>
              <a:t>xlabel</a:t>
            </a:r>
            <a:r>
              <a:rPr lang="en-US" sz="1200" b="0" i="0" dirty="0">
                <a:effectLst/>
                <a:latin typeface="Menlo"/>
              </a:rPr>
              <a:t>(</a:t>
            </a:r>
            <a:r>
              <a:rPr lang="en-US" sz="1200" b="0" i="0" dirty="0">
                <a:solidFill>
                  <a:srgbClr val="AA04F9"/>
                </a:solidFill>
                <a:effectLst/>
                <a:latin typeface="Menlo"/>
              </a:rPr>
              <a:t>"angle in degrees "</a:t>
            </a:r>
            <a:r>
              <a:rPr lang="en-US" sz="1200" b="0" i="0" dirty="0">
                <a:effectLst/>
                <a:latin typeface="Menlo"/>
              </a:rPr>
              <a:t>);</a:t>
            </a:r>
          </a:p>
          <a:p>
            <a:r>
              <a:rPr lang="en-US" sz="1200" b="0" i="0" dirty="0" err="1">
                <a:effectLst/>
                <a:latin typeface="Menlo"/>
              </a:rPr>
              <a:t>ylabel</a:t>
            </a:r>
            <a:r>
              <a:rPr lang="en-US" sz="1200" b="0" i="0" dirty="0">
                <a:effectLst/>
                <a:latin typeface="Menlo"/>
              </a:rPr>
              <a:t>(</a:t>
            </a:r>
            <a:r>
              <a:rPr lang="en-US" sz="1200" b="0" i="0" dirty="0">
                <a:solidFill>
                  <a:srgbClr val="AA04F9"/>
                </a:solidFill>
                <a:effectLst/>
                <a:latin typeface="Menlo"/>
              </a:rPr>
              <a:t>"Truss force in kN"</a:t>
            </a:r>
            <a:r>
              <a:rPr lang="en-US" sz="1200" b="0" i="0" dirty="0">
                <a:effectLst/>
                <a:latin typeface="Menlo"/>
              </a:rPr>
              <a:t>);</a:t>
            </a:r>
          </a:p>
          <a:p>
            <a:br>
              <a:rPr lang="en-US" sz="1200" b="0" i="0" dirty="0">
                <a:effectLst/>
                <a:latin typeface="Menlo"/>
              </a:rPr>
            </a:br>
            <a:endParaRPr lang="en-US" sz="1200" b="0" i="0" dirty="0">
              <a:effectLst/>
              <a:latin typeface="Menlo"/>
            </a:endParaRPr>
          </a:p>
          <a:p>
            <a:r>
              <a:rPr lang="en-US" sz="1200" b="0" i="0" dirty="0">
                <a:effectLst/>
                <a:latin typeface="Menlo"/>
              </a:rPr>
              <a:t>figure</a:t>
            </a:r>
          </a:p>
          <a:p>
            <a:r>
              <a:rPr lang="en-US" sz="1200" b="0" i="0" dirty="0">
                <a:effectLst/>
                <a:latin typeface="Menlo"/>
              </a:rPr>
              <a:t>plot(</a:t>
            </a:r>
            <a:r>
              <a:rPr lang="en-US" sz="1200" b="0" i="0" dirty="0" err="1">
                <a:effectLst/>
                <a:latin typeface="Menlo"/>
              </a:rPr>
              <a:t>y,DE</a:t>
            </a:r>
            <a:r>
              <a:rPr lang="en-US" sz="1200" b="0" i="0" dirty="0">
                <a:effectLst/>
                <a:latin typeface="Menlo"/>
              </a:rPr>
              <a:t>);</a:t>
            </a:r>
          </a:p>
          <a:p>
            <a:r>
              <a:rPr lang="en-US" sz="1200" b="0" i="0" dirty="0">
                <a:effectLst/>
                <a:latin typeface="Menlo"/>
              </a:rPr>
              <a:t>title(</a:t>
            </a:r>
            <a:r>
              <a:rPr lang="en-US" sz="1200" b="0" i="0" dirty="0">
                <a:solidFill>
                  <a:srgbClr val="AA04F9"/>
                </a:solidFill>
                <a:effectLst/>
                <a:latin typeface="Menlo"/>
              </a:rPr>
              <a:t>"Variation of force in DE with angle "</a:t>
            </a:r>
            <a:r>
              <a:rPr lang="en-US" sz="1200" b="0" i="0" dirty="0">
                <a:effectLst/>
                <a:latin typeface="Menlo"/>
              </a:rPr>
              <a:t>);</a:t>
            </a:r>
          </a:p>
          <a:p>
            <a:r>
              <a:rPr lang="en-US" sz="1200" b="0" i="0" dirty="0" err="1">
                <a:effectLst/>
                <a:latin typeface="Menlo"/>
              </a:rPr>
              <a:t>xlabel</a:t>
            </a:r>
            <a:r>
              <a:rPr lang="en-US" sz="1200" b="0" i="0" dirty="0">
                <a:effectLst/>
                <a:latin typeface="Menlo"/>
              </a:rPr>
              <a:t>(</a:t>
            </a:r>
            <a:r>
              <a:rPr lang="en-US" sz="1200" b="0" i="0" dirty="0">
                <a:solidFill>
                  <a:srgbClr val="AA04F9"/>
                </a:solidFill>
                <a:effectLst/>
                <a:latin typeface="Menlo"/>
              </a:rPr>
              <a:t>"angle in degrees "</a:t>
            </a:r>
            <a:r>
              <a:rPr lang="en-US" sz="1200" b="0" i="0" dirty="0">
                <a:effectLst/>
                <a:latin typeface="Menlo"/>
              </a:rPr>
              <a:t>);</a:t>
            </a:r>
          </a:p>
          <a:p>
            <a:r>
              <a:rPr lang="en-US" sz="1200" b="0" i="0" dirty="0" err="1">
                <a:effectLst/>
                <a:latin typeface="Menlo"/>
              </a:rPr>
              <a:t>ylabel</a:t>
            </a:r>
            <a:r>
              <a:rPr lang="en-US" sz="1200" b="0" i="0" dirty="0">
                <a:effectLst/>
                <a:latin typeface="Menlo"/>
              </a:rPr>
              <a:t>(</a:t>
            </a:r>
            <a:r>
              <a:rPr lang="en-US" sz="1200" b="0" i="0" dirty="0">
                <a:solidFill>
                  <a:srgbClr val="AA04F9"/>
                </a:solidFill>
                <a:effectLst/>
                <a:latin typeface="Menlo"/>
              </a:rPr>
              <a:t>"Truss force in kN"</a:t>
            </a:r>
            <a:r>
              <a:rPr lang="en-US" sz="1200" b="0" i="0" dirty="0">
                <a:effectLst/>
                <a:latin typeface="Menlo"/>
              </a:rPr>
              <a:t>);</a:t>
            </a:r>
          </a:p>
          <a:p>
            <a:endParaRPr lang="en-US" sz="1200" b="0" i="0" dirty="0">
              <a:effectLst/>
              <a:latin typeface="Menlo"/>
            </a:endParaRPr>
          </a:p>
          <a:p>
            <a:r>
              <a:rPr lang="en-US" sz="1200" b="0" i="0" dirty="0">
                <a:solidFill>
                  <a:srgbClr val="0E00FF"/>
                </a:solidFill>
                <a:effectLst/>
                <a:latin typeface="Menlo"/>
              </a:rPr>
              <a:t>case </a:t>
            </a:r>
            <a:r>
              <a:rPr lang="en-US" sz="1200" b="0" i="0" dirty="0">
                <a:effectLst/>
                <a:latin typeface="Menlo"/>
              </a:rPr>
              <a:t>3</a:t>
            </a:r>
          </a:p>
          <a:p>
            <a:r>
              <a:rPr lang="en-US" sz="1200" b="0" i="0" dirty="0">
                <a:effectLst/>
                <a:latin typeface="Menlo"/>
              </a:rPr>
              <a:t>            m=input(</a:t>
            </a:r>
            <a:r>
              <a:rPr lang="en-US" sz="1200" b="0" i="0" dirty="0">
                <a:solidFill>
                  <a:srgbClr val="AA04F9"/>
                </a:solidFill>
                <a:effectLst/>
                <a:latin typeface="Menlo"/>
              </a:rPr>
              <a:t>"Enter the max truss force each of the truss can bear "</a:t>
            </a:r>
            <a:r>
              <a:rPr lang="en-US" sz="1200" b="0" i="0" dirty="0">
                <a:effectLst/>
                <a:latin typeface="Menlo"/>
              </a:rPr>
              <a:t>);</a:t>
            </a:r>
          </a:p>
          <a:p>
            <a:r>
              <a:rPr lang="en-US" sz="1200" b="0" i="0" dirty="0">
                <a:effectLst/>
                <a:latin typeface="Menlo"/>
              </a:rPr>
              <a:t>            p=m/(3*</a:t>
            </a:r>
            <a:r>
              <a:rPr lang="en-US" sz="1200" b="0" i="0" dirty="0" err="1">
                <a:effectLst/>
                <a:latin typeface="Menlo"/>
              </a:rPr>
              <a:t>cotd</a:t>
            </a:r>
            <a:r>
              <a:rPr lang="en-US" sz="1200" b="0" i="0" dirty="0">
                <a:effectLst/>
                <a:latin typeface="Menlo"/>
              </a:rPr>
              <a:t>(57.5));</a:t>
            </a:r>
          </a:p>
          <a:p>
            <a:r>
              <a:rPr lang="en-US" sz="1200" b="0" i="0" dirty="0">
                <a:effectLst/>
                <a:latin typeface="Menlo"/>
              </a:rPr>
              <a:t>            </a:t>
            </a:r>
            <a:r>
              <a:rPr lang="en-US" sz="1200" b="0" i="0" dirty="0" err="1">
                <a:effectLst/>
                <a:latin typeface="Menlo"/>
              </a:rPr>
              <a:t>disp</a:t>
            </a:r>
            <a:r>
              <a:rPr lang="en-US" sz="1200" b="0" i="0" dirty="0">
                <a:effectLst/>
                <a:latin typeface="Menlo"/>
              </a:rPr>
              <a:t>(</a:t>
            </a:r>
            <a:r>
              <a:rPr lang="en-US" sz="1200" b="0" i="0" dirty="0">
                <a:solidFill>
                  <a:srgbClr val="AA04F9"/>
                </a:solidFill>
                <a:effectLst/>
                <a:latin typeface="Menlo"/>
              </a:rPr>
              <a:t>"The maximum load the bridge can bear in kN is "</a:t>
            </a:r>
            <a:r>
              <a:rPr lang="en-US" sz="1200" b="0" i="0" dirty="0">
                <a:effectLst/>
                <a:latin typeface="Menlo"/>
              </a:rPr>
              <a:t>)</a:t>
            </a:r>
          </a:p>
          <a:p>
            <a:r>
              <a:rPr lang="en-US" sz="1200" b="0" i="0" dirty="0">
                <a:effectLst/>
                <a:latin typeface="Menlo"/>
              </a:rPr>
              <a:t>            </a:t>
            </a:r>
            <a:r>
              <a:rPr lang="en-US" sz="1200" b="0" i="0" dirty="0" err="1">
                <a:effectLst/>
                <a:latin typeface="Menlo"/>
              </a:rPr>
              <a:t>disp</a:t>
            </a:r>
            <a:r>
              <a:rPr lang="en-US" sz="1200" b="0" i="0" dirty="0">
                <a:effectLst/>
                <a:latin typeface="Menlo"/>
              </a:rPr>
              <a:t>(2*p)</a:t>
            </a:r>
          </a:p>
          <a:p>
            <a:r>
              <a:rPr lang="en-US" sz="1200" b="0" i="0" dirty="0">
                <a:solidFill>
                  <a:srgbClr val="0E00FF"/>
                </a:solidFill>
                <a:effectLst/>
                <a:latin typeface="Menlo"/>
              </a:rPr>
              <a:t>end</a:t>
            </a:r>
            <a:endParaRPr lang="en-US" sz="1200" b="0" i="0" dirty="0">
              <a:effectLst/>
              <a:latin typeface="Menlo"/>
            </a:endParaRPr>
          </a:p>
          <a:p>
            <a:br>
              <a:rPr lang="en-IN" sz="2000" b="0" i="0" dirty="0">
                <a:effectLst/>
                <a:latin typeface="Menlo"/>
              </a:rPr>
            </a:br>
            <a:endParaRPr lang="en-IN" sz="2000" b="0" i="0" dirty="0">
              <a:effectLst/>
              <a:latin typeface="Menlo"/>
            </a:endParaRPr>
          </a:p>
          <a:p>
            <a:r>
              <a:rPr lang="en-IN" sz="2000" dirty="0"/>
              <a:t> </a:t>
            </a:r>
          </a:p>
        </p:txBody>
      </p:sp>
      <p:graphicFrame>
        <p:nvGraphicFramePr>
          <p:cNvPr id="5" name="Table 5">
            <a:extLst>
              <a:ext uri="{FF2B5EF4-FFF2-40B4-BE49-F238E27FC236}">
                <a16:creationId xmlns:a16="http://schemas.microsoft.com/office/drawing/2014/main" id="{F2A1AB8F-1197-48CC-8DF5-2D766065F9D0}"/>
              </a:ext>
            </a:extLst>
          </p:cNvPr>
          <p:cNvGraphicFramePr>
            <a:graphicFrameLocks noGrp="1"/>
          </p:cNvGraphicFramePr>
          <p:nvPr>
            <p:extLst>
              <p:ext uri="{D42A27DB-BD31-4B8C-83A1-F6EECF244321}">
                <p14:modId xmlns:p14="http://schemas.microsoft.com/office/powerpoint/2010/main" val="3024814244"/>
              </p:ext>
            </p:extLst>
          </p:nvPr>
        </p:nvGraphicFramePr>
        <p:xfrm>
          <a:off x="7117813" y="869795"/>
          <a:ext cx="4590093" cy="4676944"/>
        </p:xfrm>
        <a:graphic>
          <a:graphicData uri="http://schemas.openxmlformats.org/drawingml/2006/table">
            <a:tbl>
              <a:tblPr firstRow="1" bandRow="1">
                <a:tableStyleId>{5C22544A-7EE6-4342-B048-85BDC9FD1C3A}</a:tableStyleId>
              </a:tblPr>
              <a:tblGrid>
                <a:gridCol w="4590093">
                  <a:extLst>
                    <a:ext uri="{9D8B030D-6E8A-4147-A177-3AD203B41FA5}">
                      <a16:colId xmlns:a16="http://schemas.microsoft.com/office/drawing/2014/main" val="2713207551"/>
                    </a:ext>
                  </a:extLst>
                </a:gridCol>
              </a:tblGrid>
              <a:tr h="593709">
                <a:tc>
                  <a:txBody>
                    <a:bodyPr/>
                    <a:lstStyle/>
                    <a:p>
                      <a:r>
                        <a:rPr lang="en-IN" dirty="0">
                          <a:solidFill>
                            <a:schemeClr val="accent6">
                              <a:lumMod val="50000"/>
                            </a:schemeClr>
                          </a:solidFill>
                        </a:rPr>
                        <a:t>   CONCEPTS USED IN THE  QUESTION</a:t>
                      </a:r>
                    </a:p>
                  </a:txBody>
                  <a:tcPr/>
                </a:tc>
                <a:extLst>
                  <a:ext uri="{0D108BD9-81ED-4DB2-BD59-A6C34878D82A}">
                    <a16:rowId xmlns:a16="http://schemas.microsoft.com/office/drawing/2014/main" val="2098168207"/>
                  </a:ext>
                </a:extLst>
              </a:tr>
              <a:tr h="816647">
                <a:tc>
                  <a:txBody>
                    <a:bodyPr/>
                    <a:lstStyle/>
                    <a:p>
                      <a:r>
                        <a:rPr lang="en-IN" dirty="0">
                          <a:solidFill>
                            <a:schemeClr val="accent6"/>
                          </a:solidFill>
                        </a:rPr>
                        <a:t>1.VECTORS AND COMPONENTS OF VECTORS</a:t>
                      </a:r>
                    </a:p>
                  </a:txBody>
                  <a:tcPr/>
                </a:tc>
                <a:extLst>
                  <a:ext uri="{0D108BD9-81ED-4DB2-BD59-A6C34878D82A}">
                    <a16:rowId xmlns:a16="http://schemas.microsoft.com/office/drawing/2014/main" val="4223281572"/>
                  </a:ext>
                </a:extLst>
              </a:tr>
              <a:tr h="816647">
                <a:tc>
                  <a:txBody>
                    <a:bodyPr/>
                    <a:lstStyle/>
                    <a:p>
                      <a:r>
                        <a:rPr lang="en-IN" dirty="0">
                          <a:solidFill>
                            <a:schemeClr val="accent6"/>
                          </a:solidFill>
                        </a:rPr>
                        <a:t>2.SUPPORTS AND SUPPORT REACTION</a:t>
                      </a:r>
                    </a:p>
                  </a:txBody>
                  <a:tcPr/>
                </a:tc>
                <a:extLst>
                  <a:ext uri="{0D108BD9-81ED-4DB2-BD59-A6C34878D82A}">
                    <a16:rowId xmlns:a16="http://schemas.microsoft.com/office/drawing/2014/main" val="85906083"/>
                  </a:ext>
                </a:extLst>
              </a:tr>
              <a:tr h="816647">
                <a:tc>
                  <a:txBody>
                    <a:bodyPr/>
                    <a:lstStyle/>
                    <a:p>
                      <a:r>
                        <a:rPr lang="en-IN" dirty="0">
                          <a:solidFill>
                            <a:schemeClr val="accent6"/>
                          </a:solidFill>
                        </a:rPr>
                        <a:t>3.FORCE EQUILIBRIUM</a:t>
                      </a:r>
                    </a:p>
                  </a:txBody>
                  <a:tcPr/>
                </a:tc>
                <a:extLst>
                  <a:ext uri="{0D108BD9-81ED-4DB2-BD59-A6C34878D82A}">
                    <a16:rowId xmlns:a16="http://schemas.microsoft.com/office/drawing/2014/main" val="3762320281"/>
                  </a:ext>
                </a:extLst>
              </a:tr>
              <a:tr h="816647">
                <a:tc>
                  <a:txBody>
                    <a:bodyPr/>
                    <a:lstStyle/>
                    <a:p>
                      <a:r>
                        <a:rPr lang="en-IN" dirty="0">
                          <a:solidFill>
                            <a:schemeClr val="accent6"/>
                          </a:solidFill>
                        </a:rPr>
                        <a:t>4.METHOD OF JOINTS </a:t>
                      </a:r>
                    </a:p>
                  </a:txBody>
                  <a:tcPr/>
                </a:tc>
                <a:extLst>
                  <a:ext uri="{0D108BD9-81ED-4DB2-BD59-A6C34878D82A}">
                    <a16:rowId xmlns:a16="http://schemas.microsoft.com/office/drawing/2014/main" val="1157160336"/>
                  </a:ext>
                </a:extLst>
              </a:tr>
              <a:tr h="816647">
                <a:tc>
                  <a:txBody>
                    <a:bodyPr/>
                    <a:lstStyle/>
                    <a:p>
                      <a:r>
                        <a:rPr lang="en-IN" dirty="0">
                          <a:solidFill>
                            <a:schemeClr val="accent6"/>
                          </a:solidFill>
                        </a:rPr>
                        <a:t>5.METHOD OF SECTIONS</a:t>
                      </a:r>
                    </a:p>
                  </a:txBody>
                  <a:tcPr/>
                </a:tc>
                <a:extLst>
                  <a:ext uri="{0D108BD9-81ED-4DB2-BD59-A6C34878D82A}">
                    <a16:rowId xmlns:a16="http://schemas.microsoft.com/office/drawing/2014/main" val="1147599512"/>
                  </a:ext>
                </a:extLst>
              </a:tr>
            </a:tbl>
          </a:graphicData>
        </a:graphic>
      </p:graphicFrame>
    </p:spTree>
    <p:extLst>
      <p:ext uri="{BB962C8B-B14F-4D97-AF65-F5344CB8AC3E}">
        <p14:creationId xmlns:p14="http://schemas.microsoft.com/office/powerpoint/2010/main" val="209834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7FCAEC-8554-45FB-8206-9935486F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extBox 9">
            <a:extLst>
              <a:ext uri="{FF2B5EF4-FFF2-40B4-BE49-F238E27FC236}">
                <a16:creationId xmlns:a16="http://schemas.microsoft.com/office/drawing/2014/main" id="{F5ACB7BE-5987-4777-94F2-0BC2F28CD384}"/>
              </a:ext>
            </a:extLst>
          </p:cNvPr>
          <p:cNvSpPr txBox="1"/>
          <p:nvPr/>
        </p:nvSpPr>
        <p:spPr>
          <a:xfrm>
            <a:off x="3110753" y="269327"/>
            <a:ext cx="1954306" cy="6463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IN" sz="3600" dirty="0"/>
              <a:t> OUTPUT</a:t>
            </a:r>
          </a:p>
        </p:txBody>
      </p:sp>
      <p:sp>
        <p:nvSpPr>
          <p:cNvPr id="11" name="Rectangle: Rounded Corners 10">
            <a:extLst>
              <a:ext uri="{FF2B5EF4-FFF2-40B4-BE49-F238E27FC236}">
                <a16:creationId xmlns:a16="http://schemas.microsoft.com/office/drawing/2014/main" id="{F2DFB0F9-FC76-4633-B364-C8625A8CFC00}"/>
              </a:ext>
            </a:extLst>
          </p:cNvPr>
          <p:cNvSpPr/>
          <p:nvPr/>
        </p:nvSpPr>
        <p:spPr>
          <a:xfrm>
            <a:off x="2038503" y="240506"/>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2" name="Rectangle: Rounded Corners 11">
            <a:extLst>
              <a:ext uri="{FF2B5EF4-FFF2-40B4-BE49-F238E27FC236}">
                <a16:creationId xmlns:a16="http://schemas.microsoft.com/office/drawing/2014/main" id="{4EFF0068-2FB7-4B35-897C-9B46A2ABBEF8}"/>
              </a:ext>
            </a:extLst>
          </p:cNvPr>
          <p:cNvSpPr/>
          <p:nvPr/>
        </p:nvSpPr>
        <p:spPr>
          <a:xfrm>
            <a:off x="5438575" y="243973"/>
            <a:ext cx="752522" cy="70397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pic>
        <p:nvPicPr>
          <p:cNvPr id="13" name="Graphic 12" descr="Blueprint outline">
            <a:extLst>
              <a:ext uri="{FF2B5EF4-FFF2-40B4-BE49-F238E27FC236}">
                <a16:creationId xmlns:a16="http://schemas.microsoft.com/office/drawing/2014/main" id="{85DD9A06-AB81-4146-9193-14711D02B6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64857" y="369479"/>
            <a:ext cx="446026" cy="446026"/>
          </a:xfrm>
          <a:prstGeom prst="rect">
            <a:avLst/>
          </a:prstGeom>
        </p:spPr>
      </p:pic>
      <p:pic>
        <p:nvPicPr>
          <p:cNvPr id="14" name="Graphic 13" descr="Blueprint outline">
            <a:extLst>
              <a:ext uri="{FF2B5EF4-FFF2-40B4-BE49-F238E27FC236}">
                <a16:creationId xmlns:a16="http://schemas.microsoft.com/office/drawing/2014/main" id="{9AF408E6-C20D-42D3-8A78-DA55878C5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1823" y="369479"/>
            <a:ext cx="446026" cy="446026"/>
          </a:xfrm>
          <a:prstGeom prst="rect">
            <a:avLst/>
          </a:prstGeom>
        </p:spPr>
      </p:pic>
      <p:graphicFrame>
        <p:nvGraphicFramePr>
          <p:cNvPr id="15" name="Object 14">
            <a:extLst>
              <a:ext uri="{FF2B5EF4-FFF2-40B4-BE49-F238E27FC236}">
                <a16:creationId xmlns:a16="http://schemas.microsoft.com/office/drawing/2014/main" id="{AB9466E1-783C-4DD0-85A5-4212B690726F}"/>
              </a:ext>
            </a:extLst>
          </p:cNvPr>
          <p:cNvGraphicFramePr>
            <a:graphicFrameLocks noChangeAspect="1"/>
          </p:cNvGraphicFramePr>
          <p:nvPr>
            <p:extLst>
              <p:ext uri="{D42A27DB-BD31-4B8C-83A1-F6EECF244321}">
                <p14:modId xmlns:p14="http://schemas.microsoft.com/office/powerpoint/2010/main" val="1222112950"/>
              </p:ext>
            </p:extLst>
          </p:nvPr>
        </p:nvGraphicFramePr>
        <p:xfrm>
          <a:off x="2038504" y="1184984"/>
          <a:ext cx="4469872" cy="1638897"/>
        </p:xfrm>
        <a:graphic>
          <a:graphicData uri="http://schemas.openxmlformats.org/presentationml/2006/ole">
            <mc:AlternateContent xmlns:mc="http://schemas.openxmlformats.org/markup-compatibility/2006">
              <mc:Choice xmlns:v="urn:schemas-microsoft-com:vml" Requires="v">
                <p:oleObj spid="_x0000_s22693" name="Bitmap Image" r:id="rId6" imgW="5440680" imgH="1082160" progId="Paint.Picture">
                  <p:embed/>
                </p:oleObj>
              </mc:Choice>
              <mc:Fallback>
                <p:oleObj name="Bitmap Image" r:id="rId6" imgW="5440680" imgH="1082160" progId="Paint.Picture">
                  <p:embed/>
                  <p:pic>
                    <p:nvPicPr>
                      <p:cNvPr id="15" name="Object 14">
                        <a:extLst>
                          <a:ext uri="{FF2B5EF4-FFF2-40B4-BE49-F238E27FC236}">
                            <a16:creationId xmlns:a16="http://schemas.microsoft.com/office/drawing/2014/main" id="{AB9466E1-783C-4DD0-85A5-4212B690726F}"/>
                          </a:ext>
                        </a:extLst>
                      </p:cNvPr>
                      <p:cNvPicPr/>
                      <p:nvPr/>
                    </p:nvPicPr>
                    <p:blipFill>
                      <a:blip r:embed="rId7"/>
                      <a:stretch>
                        <a:fillRect/>
                      </a:stretch>
                    </p:blipFill>
                    <p:spPr>
                      <a:xfrm>
                        <a:off x="2038504" y="1184984"/>
                        <a:ext cx="4469872" cy="1638897"/>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DC4111B7-D6E5-4938-A125-051EE09C5678}"/>
              </a:ext>
            </a:extLst>
          </p:cNvPr>
          <p:cNvGraphicFramePr>
            <a:graphicFrameLocks noChangeAspect="1"/>
          </p:cNvGraphicFramePr>
          <p:nvPr>
            <p:extLst>
              <p:ext uri="{D42A27DB-BD31-4B8C-83A1-F6EECF244321}">
                <p14:modId xmlns:p14="http://schemas.microsoft.com/office/powerpoint/2010/main" val="1360423824"/>
              </p:ext>
            </p:extLst>
          </p:nvPr>
        </p:nvGraphicFramePr>
        <p:xfrm>
          <a:off x="2038503" y="3060920"/>
          <a:ext cx="4532626" cy="3173721"/>
        </p:xfrm>
        <a:graphic>
          <a:graphicData uri="http://schemas.openxmlformats.org/presentationml/2006/ole">
            <mc:AlternateContent xmlns:mc="http://schemas.openxmlformats.org/markup-compatibility/2006">
              <mc:Choice xmlns:v="urn:schemas-microsoft-com:vml" Requires="v">
                <p:oleObj spid="_x0000_s22694" name="Bitmap Image" r:id="rId8" imgW="5021640" imgH="3931920" progId="Paint.Picture">
                  <p:embed/>
                </p:oleObj>
              </mc:Choice>
              <mc:Fallback>
                <p:oleObj name="Bitmap Image" r:id="rId8" imgW="5021640" imgH="3931920" progId="Paint.Picture">
                  <p:embed/>
                  <p:pic>
                    <p:nvPicPr>
                      <p:cNvPr id="17" name="Object 16">
                        <a:extLst>
                          <a:ext uri="{FF2B5EF4-FFF2-40B4-BE49-F238E27FC236}">
                            <a16:creationId xmlns:a16="http://schemas.microsoft.com/office/drawing/2014/main" id="{DC4111B7-D6E5-4938-A125-051EE09C5678}"/>
                          </a:ext>
                        </a:extLst>
                      </p:cNvPr>
                      <p:cNvPicPr/>
                      <p:nvPr/>
                    </p:nvPicPr>
                    <p:blipFill>
                      <a:blip r:embed="rId9"/>
                      <a:stretch>
                        <a:fillRect/>
                      </a:stretch>
                    </p:blipFill>
                    <p:spPr>
                      <a:xfrm>
                        <a:off x="2038503" y="3060920"/>
                        <a:ext cx="4532626" cy="3173721"/>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55436393-D26D-4747-9AD4-0815236D9332}"/>
              </a:ext>
            </a:extLst>
          </p:cNvPr>
          <p:cNvGraphicFramePr>
            <a:graphicFrameLocks noChangeAspect="1"/>
          </p:cNvGraphicFramePr>
          <p:nvPr>
            <p:extLst>
              <p:ext uri="{D42A27DB-BD31-4B8C-83A1-F6EECF244321}">
                <p14:modId xmlns:p14="http://schemas.microsoft.com/office/powerpoint/2010/main" val="628081443"/>
              </p:ext>
            </p:extLst>
          </p:nvPr>
        </p:nvGraphicFramePr>
        <p:xfrm>
          <a:off x="7064445" y="240506"/>
          <a:ext cx="4532626" cy="3173721"/>
        </p:xfrm>
        <a:graphic>
          <a:graphicData uri="http://schemas.openxmlformats.org/presentationml/2006/ole">
            <mc:AlternateContent xmlns:mc="http://schemas.openxmlformats.org/markup-compatibility/2006">
              <mc:Choice xmlns:v="urn:schemas-microsoft-com:vml" Requires="v">
                <p:oleObj spid="_x0000_s22695" name="Bitmap Image" r:id="rId10" imgW="5006520" imgH="3878640" progId="Paint.Picture">
                  <p:embed/>
                </p:oleObj>
              </mc:Choice>
              <mc:Fallback>
                <p:oleObj name="Bitmap Image" r:id="rId10" imgW="5006520" imgH="3878640" progId="Paint.Picture">
                  <p:embed/>
                  <p:pic>
                    <p:nvPicPr>
                      <p:cNvPr id="18" name="Object 17">
                        <a:extLst>
                          <a:ext uri="{FF2B5EF4-FFF2-40B4-BE49-F238E27FC236}">
                            <a16:creationId xmlns:a16="http://schemas.microsoft.com/office/drawing/2014/main" id="{55436393-D26D-4747-9AD4-0815236D9332}"/>
                          </a:ext>
                        </a:extLst>
                      </p:cNvPr>
                      <p:cNvPicPr/>
                      <p:nvPr/>
                    </p:nvPicPr>
                    <p:blipFill>
                      <a:blip r:embed="rId11"/>
                      <a:stretch>
                        <a:fillRect/>
                      </a:stretch>
                    </p:blipFill>
                    <p:spPr>
                      <a:xfrm>
                        <a:off x="7064445" y="240506"/>
                        <a:ext cx="4532626" cy="3173721"/>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AB22CC51-10E2-48E9-98D2-E80EFD9C749C}"/>
              </a:ext>
            </a:extLst>
          </p:cNvPr>
          <p:cNvGraphicFramePr>
            <a:graphicFrameLocks noChangeAspect="1"/>
          </p:cNvGraphicFramePr>
          <p:nvPr>
            <p:extLst>
              <p:ext uri="{D42A27DB-BD31-4B8C-83A1-F6EECF244321}">
                <p14:modId xmlns:p14="http://schemas.microsoft.com/office/powerpoint/2010/main" val="1828019009"/>
              </p:ext>
            </p:extLst>
          </p:nvPr>
        </p:nvGraphicFramePr>
        <p:xfrm>
          <a:off x="7064444" y="3654733"/>
          <a:ext cx="4532627" cy="2962761"/>
        </p:xfrm>
        <a:graphic>
          <a:graphicData uri="http://schemas.openxmlformats.org/presentationml/2006/ole">
            <mc:AlternateContent xmlns:mc="http://schemas.openxmlformats.org/markup-compatibility/2006">
              <mc:Choice xmlns:v="urn:schemas-microsoft-com:vml" Requires="v">
                <p:oleObj spid="_x0000_s22696" name="Bitmap Image" r:id="rId12" imgW="4892040" imgH="3909240" progId="Paint.Picture">
                  <p:embed/>
                </p:oleObj>
              </mc:Choice>
              <mc:Fallback>
                <p:oleObj name="Bitmap Image" r:id="rId12" imgW="4892040" imgH="3909240" progId="Paint.Picture">
                  <p:embed/>
                  <p:pic>
                    <p:nvPicPr>
                      <p:cNvPr id="19" name="Object 18">
                        <a:extLst>
                          <a:ext uri="{FF2B5EF4-FFF2-40B4-BE49-F238E27FC236}">
                            <a16:creationId xmlns:a16="http://schemas.microsoft.com/office/drawing/2014/main" id="{AB22CC51-10E2-48E9-98D2-E80EFD9C749C}"/>
                          </a:ext>
                        </a:extLst>
                      </p:cNvPr>
                      <p:cNvPicPr/>
                      <p:nvPr/>
                    </p:nvPicPr>
                    <p:blipFill>
                      <a:blip r:embed="rId13"/>
                      <a:stretch>
                        <a:fillRect/>
                      </a:stretch>
                    </p:blipFill>
                    <p:spPr>
                      <a:xfrm>
                        <a:off x="7064444" y="3654733"/>
                        <a:ext cx="4532627" cy="2962761"/>
                      </a:xfrm>
                      <a:prstGeom prst="rect">
                        <a:avLst/>
                      </a:prstGeom>
                    </p:spPr>
                  </p:pic>
                </p:oleObj>
              </mc:Fallback>
            </mc:AlternateContent>
          </a:graphicData>
        </a:graphic>
      </p:graphicFrame>
    </p:spTree>
    <p:extLst>
      <p:ext uri="{BB962C8B-B14F-4D97-AF65-F5344CB8AC3E}">
        <p14:creationId xmlns:p14="http://schemas.microsoft.com/office/powerpoint/2010/main" val="122213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D37FB4-FD3B-4DA5-9B53-A7F4D5EB5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aphicFrame>
        <p:nvGraphicFramePr>
          <p:cNvPr id="9" name="Object 8">
            <a:extLst>
              <a:ext uri="{FF2B5EF4-FFF2-40B4-BE49-F238E27FC236}">
                <a16:creationId xmlns:a16="http://schemas.microsoft.com/office/drawing/2014/main" id="{A46123FA-09CC-4056-ABBA-A8D3AFF5E313}"/>
              </a:ext>
            </a:extLst>
          </p:cNvPr>
          <p:cNvGraphicFramePr>
            <a:graphicFrameLocks noChangeAspect="1"/>
          </p:cNvGraphicFramePr>
          <p:nvPr>
            <p:extLst>
              <p:ext uri="{D42A27DB-BD31-4B8C-83A1-F6EECF244321}">
                <p14:modId xmlns:p14="http://schemas.microsoft.com/office/powerpoint/2010/main" val="1127532951"/>
              </p:ext>
            </p:extLst>
          </p:nvPr>
        </p:nvGraphicFramePr>
        <p:xfrm>
          <a:off x="2180829" y="229534"/>
          <a:ext cx="4417195" cy="2952937"/>
        </p:xfrm>
        <a:graphic>
          <a:graphicData uri="http://schemas.openxmlformats.org/presentationml/2006/ole">
            <mc:AlternateContent xmlns:mc="http://schemas.openxmlformats.org/markup-compatibility/2006">
              <mc:Choice xmlns:v="urn:schemas-microsoft-com:vml" Requires="v">
                <p:oleObj spid="_x0000_s23717" name="Bitmap Image" r:id="rId4" imgW="4793040" imgH="3878640" progId="Paint.Picture">
                  <p:embed/>
                </p:oleObj>
              </mc:Choice>
              <mc:Fallback>
                <p:oleObj name="Bitmap Image" r:id="rId4" imgW="4793040" imgH="3878640" progId="Paint.Picture">
                  <p:embed/>
                  <p:pic>
                    <p:nvPicPr>
                      <p:cNvPr id="9" name="Object 8">
                        <a:extLst>
                          <a:ext uri="{FF2B5EF4-FFF2-40B4-BE49-F238E27FC236}">
                            <a16:creationId xmlns:a16="http://schemas.microsoft.com/office/drawing/2014/main" id="{A46123FA-09CC-4056-ABBA-A8D3AFF5E313}"/>
                          </a:ext>
                        </a:extLst>
                      </p:cNvPr>
                      <p:cNvPicPr/>
                      <p:nvPr/>
                    </p:nvPicPr>
                    <p:blipFill>
                      <a:blip r:embed="rId5"/>
                      <a:stretch>
                        <a:fillRect/>
                      </a:stretch>
                    </p:blipFill>
                    <p:spPr>
                      <a:xfrm>
                        <a:off x="2180829" y="229534"/>
                        <a:ext cx="4417195" cy="2952937"/>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DC137DED-57F6-417B-8D05-066C9EB9AEED}"/>
              </a:ext>
            </a:extLst>
          </p:cNvPr>
          <p:cNvGraphicFramePr>
            <a:graphicFrameLocks noChangeAspect="1"/>
          </p:cNvGraphicFramePr>
          <p:nvPr>
            <p:extLst>
              <p:ext uri="{D42A27DB-BD31-4B8C-83A1-F6EECF244321}">
                <p14:modId xmlns:p14="http://schemas.microsoft.com/office/powerpoint/2010/main" val="539439686"/>
              </p:ext>
            </p:extLst>
          </p:nvPr>
        </p:nvGraphicFramePr>
        <p:xfrm>
          <a:off x="2208586" y="3532093"/>
          <a:ext cx="4389438" cy="2828365"/>
        </p:xfrm>
        <a:graphic>
          <a:graphicData uri="http://schemas.openxmlformats.org/presentationml/2006/ole">
            <mc:AlternateContent xmlns:mc="http://schemas.openxmlformats.org/markup-compatibility/2006">
              <mc:Choice xmlns:v="urn:schemas-microsoft-com:vml" Requires="v">
                <p:oleObj spid="_x0000_s23718" name="Bitmap Image" r:id="rId6" imgW="4815720" imgH="3871080" progId="Paint.Picture">
                  <p:embed/>
                </p:oleObj>
              </mc:Choice>
              <mc:Fallback>
                <p:oleObj name="Bitmap Image" r:id="rId6" imgW="4815720" imgH="3871080" progId="Paint.Picture">
                  <p:embed/>
                  <p:pic>
                    <p:nvPicPr>
                      <p:cNvPr id="11" name="Object 10">
                        <a:extLst>
                          <a:ext uri="{FF2B5EF4-FFF2-40B4-BE49-F238E27FC236}">
                            <a16:creationId xmlns:a16="http://schemas.microsoft.com/office/drawing/2014/main" id="{DC137DED-57F6-417B-8D05-066C9EB9AEED}"/>
                          </a:ext>
                        </a:extLst>
                      </p:cNvPr>
                      <p:cNvPicPr/>
                      <p:nvPr/>
                    </p:nvPicPr>
                    <p:blipFill>
                      <a:blip r:embed="rId7"/>
                      <a:stretch>
                        <a:fillRect/>
                      </a:stretch>
                    </p:blipFill>
                    <p:spPr>
                      <a:xfrm>
                        <a:off x="2208586" y="3532093"/>
                        <a:ext cx="4389438" cy="282836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83A3B387-F99B-4F6F-8D97-D6F589009406}"/>
              </a:ext>
            </a:extLst>
          </p:cNvPr>
          <p:cNvGraphicFramePr>
            <a:graphicFrameLocks noChangeAspect="1"/>
          </p:cNvGraphicFramePr>
          <p:nvPr>
            <p:extLst>
              <p:ext uri="{D42A27DB-BD31-4B8C-83A1-F6EECF244321}">
                <p14:modId xmlns:p14="http://schemas.microsoft.com/office/powerpoint/2010/main" val="3765089238"/>
              </p:ext>
            </p:extLst>
          </p:nvPr>
        </p:nvGraphicFramePr>
        <p:xfrm>
          <a:off x="7377953" y="229534"/>
          <a:ext cx="4137210" cy="2952937"/>
        </p:xfrm>
        <a:graphic>
          <a:graphicData uri="http://schemas.openxmlformats.org/presentationml/2006/ole">
            <mc:AlternateContent xmlns:mc="http://schemas.openxmlformats.org/markup-compatibility/2006">
              <mc:Choice xmlns:v="urn:schemas-microsoft-com:vml" Requires="v">
                <p:oleObj spid="_x0000_s23719" name="Bitmap Image" r:id="rId8" imgW="4983480" imgH="3840480" progId="Paint.Picture">
                  <p:embed/>
                </p:oleObj>
              </mc:Choice>
              <mc:Fallback>
                <p:oleObj name="Bitmap Image" r:id="rId8" imgW="4983480" imgH="3840480" progId="Paint.Picture">
                  <p:embed/>
                  <p:pic>
                    <p:nvPicPr>
                      <p:cNvPr id="12" name="Object 11">
                        <a:extLst>
                          <a:ext uri="{FF2B5EF4-FFF2-40B4-BE49-F238E27FC236}">
                            <a16:creationId xmlns:a16="http://schemas.microsoft.com/office/drawing/2014/main" id="{83A3B387-F99B-4F6F-8D97-D6F589009406}"/>
                          </a:ext>
                        </a:extLst>
                      </p:cNvPr>
                      <p:cNvPicPr/>
                      <p:nvPr/>
                    </p:nvPicPr>
                    <p:blipFill>
                      <a:blip r:embed="rId9"/>
                      <a:stretch>
                        <a:fillRect/>
                      </a:stretch>
                    </p:blipFill>
                    <p:spPr>
                      <a:xfrm>
                        <a:off x="7377953" y="229534"/>
                        <a:ext cx="4137210" cy="295293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91A15959-FC1A-47F8-A4D1-616695D928F7}"/>
              </a:ext>
            </a:extLst>
          </p:cNvPr>
          <p:cNvGraphicFramePr>
            <a:graphicFrameLocks noChangeAspect="1"/>
          </p:cNvGraphicFramePr>
          <p:nvPr>
            <p:extLst>
              <p:ext uri="{D42A27DB-BD31-4B8C-83A1-F6EECF244321}">
                <p14:modId xmlns:p14="http://schemas.microsoft.com/office/powerpoint/2010/main" val="2549369627"/>
              </p:ext>
            </p:extLst>
          </p:nvPr>
        </p:nvGraphicFramePr>
        <p:xfrm>
          <a:off x="7291575" y="3675530"/>
          <a:ext cx="4541838" cy="2109880"/>
        </p:xfrm>
        <a:graphic>
          <a:graphicData uri="http://schemas.openxmlformats.org/presentationml/2006/ole">
            <mc:AlternateContent xmlns:mc="http://schemas.openxmlformats.org/markup-compatibility/2006">
              <mc:Choice xmlns:v="urn:schemas-microsoft-com:vml" Requires="v">
                <p:oleObj spid="_x0000_s23720" name="Bitmap Image" r:id="rId10" imgW="4861440" imgH="1303200" progId="Paint.Picture">
                  <p:embed/>
                </p:oleObj>
              </mc:Choice>
              <mc:Fallback>
                <p:oleObj name="Bitmap Image" r:id="rId10" imgW="4861440" imgH="1303200" progId="Paint.Picture">
                  <p:embed/>
                  <p:pic>
                    <p:nvPicPr>
                      <p:cNvPr id="13" name="Object 12">
                        <a:extLst>
                          <a:ext uri="{FF2B5EF4-FFF2-40B4-BE49-F238E27FC236}">
                            <a16:creationId xmlns:a16="http://schemas.microsoft.com/office/drawing/2014/main" id="{91A15959-FC1A-47F8-A4D1-616695D928F7}"/>
                          </a:ext>
                        </a:extLst>
                      </p:cNvPr>
                      <p:cNvPicPr/>
                      <p:nvPr/>
                    </p:nvPicPr>
                    <p:blipFill>
                      <a:blip r:embed="rId11"/>
                      <a:stretch>
                        <a:fillRect/>
                      </a:stretch>
                    </p:blipFill>
                    <p:spPr>
                      <a:xfrm>
                        <a:off x="7291575" y="3675530"/>
                        <a:ext cx="4541838" cy="2109880"/>
                      </a:xfrm>
                      <a:prstGeom prst="rect">
                        <a:avLst/>
                      </a:prstGeom>
                    </p:spPr>
                  </p:pic>
                </p:oleObj>
              </mc:Fallback>
            </mc:AlternateContent>
          </a:graphicData>
        </a:graphic>
      </p:graphicFrame>
    </p:spTree>
    <p:extLst>
      <p:ext uri="{BB962C8B-B14F-4D97-AF65-F5344CB8AC3E}">
        <p14:creationId xmlns:p14="http://schemas.microsoft.com/office/powerpoint/2010/main" val="1950853533"/>
      </p:ext>
    </p:extLst>
  </p:cSld>
  <p:clrMapOvr>
    <a:masterClrMapping/>
  </p:clrMapOvr>
</p:sld>
</file>

<file path=ppt/theme/theme1.xml><?xml version="1.0" encoding="utf-8"?>
<a:theme xmlns:a="http://schemas.openxmlformats.org/drawingml/2006/main" name="Office Theme">
  <a:themeElements>
    <a:clrScheme name="Custom 15">
      <a:dk1>
        <a:srgbClr val="000000"/>
      </a:dk1>
      <a:lt1>
        <a:srgbClr val="FFFFFF"/>
      </a:lt1>
      <a:dk2>
        <a:srgbClr val="595959"/>
      </a:dk2>
      <a:lt2>
        <a:srgbClr val="EFEFEF"/>
      </a:lt2>
      <a:accent1>
        <a:srgbClr val="A4EBFC"/>
      </a:accent1>
      <a:accent2>
        <a:srgbClr val="52DEFF"/>
      </a:accent2>
      <a:accent3>
        <a:srgbClr val="3DC6EF"/>
      </a:accent3>
      <a:accent4>
        <a:srgbClr val="2FA6D6"/>
      </a:accent4>
      <a:accent5>
        <a:srgbClr val="00719E"/>
      </a:accent5>
      <a:accent6>
        <a:srgbClr val="024668"/>
      </a:accent6>
      <a:hlink>
        <a:srgbClr val="00354C"/>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TotalTime>
  <Words>5326</Words>
  <Application>Microsoft Office PowerPoint</Application>
  <PresentationFormat>Widescreen</PresentationFormat>
  <Paragraphs>608</Paragraphs>
  <Slides>56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5" baseType="lpstr">
      <vt:lpstr>Arial</vt:lpstr>
      <vt:lpstr>Calibri</vt:lpstr>
      <vt:lpstr>Calibri Light</vt:lpstr>
      <vt:lpstr>Consolas</vt:lpstr>
      <vt:lpstr>Georgia</vt:lpstr>
      <vt:lpstr>Menlo</vt:lpstr>
      <vt:lpstr>Noto Sans</vt:lpstr>
      <vt:lpstr>Office Theme</vt:lpstr>
      <vt:lpstr>Bitmap Image</vt:lpstr>
      <vt:lpstr>PowerPoint Presentation</vt:lpstr>
      <vt:lpstr>GROUP NO - 12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Kavithalaya</dc:creator>
  <cp:lastModifiedBy>Hari</cp:lastModifiedBy>
  <cp:revision>299</cp:revision>
  <dcterms:created xsi:type="dcterms:W3CDTF">2021-05-29T08:14:18Z</dcterms:created>
  <dcterms:modified xsi:type="dcterms:W3CDTF">2022-02-11T12:36:36Z</dcterms:modified>
</cp:coreProperties>
</file>